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3"/>
  </p:notesMasterIdLst>
  <p:sldIdLst>
    <p:sldId id="256" r:id="rId2"/>
    <p:sldId id="647" r:id="rId3"/>
    <p:sldId id="654" r:id="rId4"/>
    <p:sldId id="655" r:id="rId5"/>
    <p:sldId id="664" r:id="rId6"/>
    <p:sldId id="665" r:id="rId7"/>
    <p:sldId id="666" r:id="rId8"/>
    <p:sldId id="667" r:id="rId9"/>
    <p:sldId id="668" r:id="rId10"/>
    <p:sldId id="669" r:id="rId11"/>
    <p:sldId id="670" r:id="rId12"/>
    <p:sldId id="671" r:id="rId13"/>
    <p:sldId id="672" r:id="rId14"/>
    <p:sldId id="673" r:id="rId15"/>
    <p:sldId id="674" r:id="rId16"/>
    <p:sldId id="675" r:id="rId17"/>
    <p:sldId id="676" r:id="rId18"/>
    <p:sldId id="677" r:id="rId19"/>
    <p:sldId id="678" r:id="rId20"/>
    <p:sldId id="656" r:id="rId21"/>
    <p:sldId id="657" r:id="rId22"/>
    <p:sldId id="658" r:id="rId23"/>
    <p:sldId id="659" r:id="rId24"/>
    <p:sldId id="660" r:id="rId25"/>
    <p:sldId id="661" r:id="rId26"/>
    <p:sldId id="662" r:id="rId27"/>
    <p:sldId id="663" r:id="rId28"/>
    <p:sldId id="451" r:id="rId29"/>
    <p:sldId id="680" r:id="rId30"/>
    <p:sldId id="681" r:id="rId31"/>
    <p:sldId id="683" r:id="rId32"/>
    <p:sldId id="684" r:id="rId33"/>
    <p:sldId id="685" r:id="rId34"/>
    <p:sldId id="686" r:id="rId35"/>
    <p:sldId id="687" r:id="rId36"/>
    <p:sldId id="688" r:id="rId37"/>
    <p:sldId id="689" r:id="rId38"/>
    <p:sldId id="693" r:id="rId39"/>
    <p:sldId id="694" r:id="rId40"/>
    <p:sldId id="695" r:id="rId41"/>
    <p:sldId id="696" r:id="rId42"/>
    <p:sldId id="697" r:id="rId43"/>
    <p:sldId id="698" r:id="rId44"/>
    <p:sldId id="699" r:id="rId45"/>
    <p:sldId id="700" r:id="rId46"/>
    <p:sldId id="701" r:id="rId47"/>
    <p:sldId id="702" r:id="rId48"/>
    <p:sldId id="703" r:id="rId49"/>
    <p:sldId id="704" r:id="rId50"/>
    <p:sldId id="616" r:id="rId51"/>
    <p:sldId id="618" r:id="rId52"/>
    <p:sldId id="617" r:id="rId53"/>
    <p:sldId id="690" r:id="rId54"/>
    <p:sldId id="619" r:id="rId55"/>
    <p:sldId id="691" r:id="rId56"/>
    <p:sldId id="620" r:id="rId57"/>
    <p:sldId id="692" r:id="rId58"/>
    <p:sldId id="679" r:id="rId59"/>
    <p:sldId id="453" r:id="rId60"/>
    <p:sldId id="455" r:id="rId61"/>
    <p:sldId id="456" r:id="rId62"/>
    <p:sldId id="550" r:id="rId63"/>
    <p:sldId id="551" r:id="rId64"/>
    <p:sldId id="621" r:id="rId65"/>
    <p:sldId id="705" r:id="rId66"/>
    <p:sldId id="707" r:id="rId67"/>
    <p:sldId id="708" r:id="rId68"/>
    <p:sldId id="714" r:id="rId69"/>
    <p:sldId id="709" r:id="rId70"/>
    <p:sldId id="706" r:id="rId71"/>
    <p:sldId id="711" r:id="rId72"/>
    <p:sldId id="710" r:id="rId73"/>
    <p:sldId id="459" r:id="rId74"/>
    <p:sldId id="460" r:id="rId75"/>
    <p:sldId id="462" r:id="rId76"/>
    <p:sldId id="464" r:id="rId77"/>
    <p:sldId id="712" r:id="rId78"/>
    <p:sldId id="713" r:id="rId79"/>
    <p:sldId id="715" r:id="rId80"/>
    <p:sldId id="716" r:id="rId81"/>
    <p:sldId id="717" r:id="rId82"/>
    <p:sldId id="466" r:id="rId83"/>
    <p:sldId id="467" r:id="rId84"/>
    <p:sldId id="472" r:id="rId85"/>
    <p:sldId id="474" r:id="rId86"/>
    <p:sldId id="476" r:id="rId87"/>
    <p:sldId id="718" r:id="rId88"/>
    <p:sldId id="719" r:id="rId89"/>
    <p:sldId id="721" r:id="rId90"/>
    <p:sldId id="720" r:id="rId91"/>
    <p:sldId id="722" r:id="rId92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034E78-7F5D-4C2E-B375-FC64B27BC917}" styleName="Темный стиль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16DA210-FB5B-4158-B5E0-FEB733F419BA}" styleName="Светлый стиль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53" autoAdjust="0"/>
    <p:restoredTop sz="95116" autoAdjust="0"/>
  </p:normalViewPr>
  <p:slideViewPr>
    <p:cSldViewPr>
      <p:cViewPr varScale="1">
        <p:scale>
          <a:sx n="106" d="100"/>
          <a:sy n="106" d="100"/>
        </p:scale>
        <p:origin x="1644" y="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viewProps" Target="view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A419F6-AE99-4B84-BE34-A4D1567B70F6}" type="datetimeFigureOut">
              <a:rPr lang="ru-RU" smtClean="0"/>
              <a:t>27.10.2024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AE8626-DCF0-45C1-AC85-63E0B60343D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199527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52217-20CA-4721-8ADE-2CF43E6C40A4}" type="datetimeFigureOut">
              <a:rPr lang="ru-RU" smtClean="0"/>
              <a:pPr/>
              <a:t>27.10.2024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E0292-28DC-4D29-BC29-F5A2D974AA2D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624977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52217-20CA-4721-8ADE-2CF43E6C40A4}" type="datetimeFigureOut">
              <a:rPr lang="ru-RU" smtClean="0"/>
              <a:pPr/>
              <a:t>27.10.2024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E0292-28DC-4D29-BC29-F5A2D974AA2D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489563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52217-20CA-4721-8ADE-2CF43E6C40A4}" type="datetimeFigureOut">
              <a:rPr lang="ru-RU" smtClean="0"/>
              <a:pPr/>
              <a:t>27.10.2024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E0292-28DC-4D29-BC29-F5A2D974AA2D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85572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52217-20CA-4721-8ADE-2CF43E6C40A4}" type="datetimeFigureOut">
              <a:rPr lang="ru-RU" smtClean="0"/>
              <a:pPr/>
              <a:t>27.10.2024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E0292-28DC-4D29-BC29-F5A2D974AA2D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585304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52217-20CA-4721-8ADE-2CF43E6C40A4}" type="datetimeFigureOut">
              <a:rPr lang="ru-RU" smtClean="0"/>
              <a:pPr/>
              <a:t>27.10.2024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E0292-28DC-4D29-BC29-F5A2D974AA2D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972789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52217-20CA-4721-8ADE-2CF43E6C40A4}" type="datetimeFigureOut">
              <a:rPr lang="ru-RU" smtClean="0"/>
              <a:pPr/>
              <a:t>27.10.2024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E0292-28DC-4D29-BC29-F5A2D974AA2D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33128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52217-20CA-4721-8ADE-2CF43E6C40A4}" type="datetimeFigureOut">
              <a:rPr lang="ru-RU" smtClean="0"/>
              <a:pPr/>
              <a:t>27.10.2024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E0292-28DC-4D29-BC29-F5A2D974AA2D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3807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52217-20CA-4721-8ADE-2CF43E6C40A4}" type="datetimeFigureOut">
              <a:rPr lang="ru-RU" smtClean="0"/>
              <a:pPr/>
              <a:t>27.10.2024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E0292-28DC-4D29-BC29-F5A2D974AA2D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014440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52217-20CA-4721-8ADE-2CF43E6C40A4}" type="datetimeFigureOut">
              <a:rPr lang="ru-RU" smtClean="0"/>
              <a:pPr/>
              <a:t>27.10.2024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E0292-28DC-4D29-BC29-F5A2D974AA2D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435792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52217-20CA-4721-8ADE-2CF43E6C40A4}" type="datetimeFigureOut">
              <a:rPr lang="ru-RU" smtClean="0"/>
              <a:pPr/>
              <a:t>27.10.2024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E0292-28DC-4D29-BC29-F5A2D974AA2D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239710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52217-20CA-4721-8ADE-2CF43E6C40A4}" type="datetimeFigureOut">
              <a:rPr lang="ru-RU" smtClean="0"/>
              <a:pPr/>
              <a:t>27.10.2024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E0292-28DC-4D29-BC29-F5A2D974AA2D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181187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952217-20CA-4721-8ADE-2CF43E6C40A4}" type="datetimeFigureOut">
              <a:rPr lang="ru-RU" smtClean="0"/>
              <a:pPr/>
              <a:t>27.10.2024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6E0292-28DC-4D29-BC29-F5A2D974AA2D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007172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6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90.png"/><Relationship Id="rId7" Type="http://schemas.openxmlformats.org/officeDocument/2006/relationships/image" Target="../media/image94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Relationship Id="rId9" Type="http://schemas.openxmlformats.org/officeDocument/2006/relationships/image" Target="../media/image9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1.png"/><Relationship Id="rId4" Type="http://schemas.openxmlformats.org/officeDocument/2006/relationships/image" Target="../media/image130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6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0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4.png"/><Relationship Id="rId4" Type="http://schemas.openxmlformats.org/officeDocument/2006/relationships/image" Target="../media/image143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5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0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2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2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0.png"/><Relationship Id="rId5" Type="http://schemas.openxmlformats.org/officeDocument/2006/relationships/image" Target="../media/image179.png"/><Relationship Id="rId4" Type="http://schemas.openxmlformats.org/officeDocument/2006/relationships/image" Target="../media/image17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3009726"/>
            <a:ext cx="9144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Программирование и основы алгоритмизации</a:t>
            </a:r>
          </a:p>
          <a:p>
            <a:pPr algn="ctr"/>
            <a:r>
              <a:rPr lang="ru-RU" sz="28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(ПиОА-3)</a:t>
            </a:r>
            <a:endParaRPr lang="ru-RU" sz="28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18864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Кафедра «Управление и защита информации»</a:t>
            </a:r>
            <a:endParaRPr lang="ru-RU" sz="20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6" name="Прямая соединительная линия 5"/>
          <p:cNvCxnSpPr/>
          <p:nvPr/>
        </p:nvCxnSpPr>
        <p:spPr>
          <a:xfrm>
            <a:off x="251520" y="692696"/>
            <a:ext cx="8712968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0" y="2452826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Учебная дисциплина:</a:t>
            </a:r>
            <a:endParaRPr lang="ru-RU" sz="20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4253026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Курс лекций. Раздел </a:t>
            </a:r>
            <a:r>
              <a:rPr lang="ru-RU" sz="2000" b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«Конструирование ГПИ</a:t>
            </a:r>
            <a:r>
              <a:rPr lang="en-US" sz="2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ru-RU" sz="2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 меню»</a:t>
            </a:r>
          </a:p>
          <a:p>
            <a:pPr algn="r"/>
            <a:endParaRPr lang="ru-RU" sz="2000" b="1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r"/>
            <a:r>
              <a:rPr lang="ru-RU" sz="2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Сафронов А.И.</a:t>
            </a:r>
            <a:endParaRPr lang="ru-RU" sz="20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6309320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Москва – 2024 г.</a:t>
            </a:r>
            <a:endParaRPr lang="ru-RU" sz="14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7899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188640"/>
            <a:ext cx="89289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Экранные кнопки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92523" y="611396"/>
            <a:ext cx="86409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сохранение пиктограммы в каталоге с решением (</a:t>
            </a:r>
            <a:r>
              <a:rPr lang="en-US" b="1" i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solution</a:t>
            </a:r>
            <a:r>
              <a:rPr lang="ru-RU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5603" y="1184987"/>
            <a:ext cx="5126917" cy="266135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8541" y="4077072"/>
            <a:ext cx="5126917" cy="253807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14" name="Прямая со стрелкой 13"/>
          <p:cNvCxnSpPr/>
          <p:nvPr/>
        </p:nvCxnSpPr>
        <p:spPr>
          <a:xfrm>
            <a:off x="4644008" y="2561068"/>
            <a:ext cx="864096" cy="93994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Прямоугольник 15"/>
          <p:cNvSpPr/>
          <p:nvPr/>
        </p:nvSpPr>
        <p:spPr>
          <a:xfrm>
            <a:off x="5508104" y="6237312"/>
            <a:ext cx="819489" cy="33101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/>
          <p:cNvSpPr/>
          <p:nvPr/>
        </p:nvSpPr>
        <p:spPr>
          <a:xfrm>
            <a:off x="5508104" y="3501008"/>
            <a:ext cx="819489" cy="2847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8" name="Прямая со стрелкой 17"/>
          <p:cNvCxnSpPr/>
          <p:nvPr/>
        </p:nvCxnSpPr>
        <p:spPr>
          <a:xfrm flipH="1">
            <a:off x="4644008" y="3746649"/>
            <a:ext cx="936104" cy="126652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Прямоугольник 19"/>
          <p:cNvSpPr/>
          <p:nvPr/>
        </p:nvSpPr>
        <p:spPr>
          <a:xfrm>
            <a:off x="2915817" y="5805264"/>
            <a:ext cx="576064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1" name="Прямая со стрелкой 20"/>
          <p:cNvCxnSpPr/>
          <p:nvPr/>
        </p:nvCxnSpPr>
        <p:spPr>
          <a:xfrm>
            <a:off x="3491881" y="5946020"/>
            <a:ext cx="2016223" cy="43530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7328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188640"/>
            <a:ext cx="89289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Экранные кнопки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92523" y="611396"/>
            <a:ext cx="86409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переход к корректировке в графическом редакторе </a:t>
            </a:r>
          </a:p>
          <a:p>
            <a:pPr algn="ctr"/>
            <a:r>
              <a:rPr lang="ru-RU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(например, </a:t>
            </a:r>
            <a:r>
              <a:rPr lang="en-US" b="1" i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Adobe Photoshop</a:t>
            </a:r>
            <a:r>
              <a:rPr lang="ru-RU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388" y="1340768"/>
            <a:ext cx="8183223" cy="525658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39226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188640"/>
            <a:ext cx="89289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Экранные кнопки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92523" y="611396"/>
            <a:ext cx="86409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 случаях, когда исходное изображение не </a:t>
            </a:r>
            <a:r>
              <a:rPr lang="en-US" b="1" i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png</a:t>
            </a:r>
            <a:r>
              <a:rPr lang="ru-RU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а </a:t>
            </a:r>
            <a:r>
              <a:rPr lang="en-US" b="1" i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jpeg</a:t>
            </a:r>
            <a:r>
              <a:rPr lang="en-US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</a:t>
            </a:r>
          </a:p>
          <a:p>
            <a:pPr algn="ctr"/>
            <a:r>
              <a:rPr lang="ru-RU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необходимо избавить его от фона</a:t>
            </a:r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8066" y="1526771"/>
            <a:ext cx="2533333" cy="76190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0659" y="1340768"/>
            <a:ext cx="1054618" cy="113391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9672" y="2610522"/>
            <a:ext cx="6345605" cy="407617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Прямоугольник 7"/>
          <p:cNvSpPr/>
          <p:nvPr/>
        </p:nvSpPr>
        <p:spPr>
          <a:xfrm>
            <a:off x="1979712" y="1907723"/>
            <a:ext cx="2181687" cy="2847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9" name="Прямая со стрелкой 8"/>
          <p:cNvCxnSpPr/>
          <p:nvPr/>
        </p:nvCxnSpPr>
        <p:spPr>
          <a:xfrm flipV="1">
            <a:off x="4161399" y="1638679"/>
            <a:ext cx="2930881" cy="41143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 стрелкой 10"/>
          <p:cNvCxnSpPr/>
          <p:nvPr/>
        </p:nvCxnSpPr>
        <p:spPr>
          <a:xfrm>
            <a:off x="4165416" y="2071918"/>
            <a:ext cx="2926864" cy="21295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 стрелкой 12"/>
          <p:cNvCxnSpPr/>
          <p:nvPr/>
        </p:nvCxnSpPr>
        <p:spPr>
          <a:xfrm flipV="1">
            <a:off x="4193835" y="1624365"/>
            <a:ext cx="3618525" cy="45516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 стрелкой 15"/>
          <p:cNvCxnSpPr/>
          <p:nvPr/>
        </p:nvCxnSpPr>
        <p:spPr>
          <a:xfrm>
            <a:off x="4163407" y="2042211"/>
            <a:ext cx="3648953" cy="20167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 стрелкой 18"/>
          <p:cNvCxnSpPr/>
          <p:nvPr/>
        </p:nvCxnSpPr>
        <p:spPr>
          <a:xfrm flipH="1">
            <a:off x="4161399" y="2432545"/>
            <a:ext cx="2749260" cy="214858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7396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188640"/>
            <a:ext cx="89289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Экранные кнопки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92523" y="611396"/>
            <a:ext cx="86409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 случаях, когда размеры пиктограммы не соответствуют</a:t>
            </a:r>
          </a:p>
          <a:p>
            <a:pPr algn="ctr"/>
            <a:r>
              <a:rPr lang="ru-RU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запросам, их следует поменять</a:t>
            </a:r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2000" y="1385641"/>
            <a:ext cx="3400000" cy="177142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3501008"/>
            <a:ext cx="4163453" cy="288859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2863" y="3506358"/>
            <a:ext cx="4155741" cy="288324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1" name="Прямоугольник 10"/>
          <p:cNvSpPr/>
          <p:nvPr/>
        </p:nvSpPr>
        <p:spPr>
          <a:xfrm>
            <a:off x="2847119" y="1379161"/>
            <a:ext cx="1076809" cy="2847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/>
          <p:cNvSpPr/>
          <p:nvPr/>
        </p:nvSpPr>
        <p:spPr>
          <a:xfrm>
            <a:off x="2872000" y="2711693"/>
            <a:ext cx="3400000" cy="2847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рямоугольник 12"/>
          <p:cNvSpPr/>
          <p:nvPr/>
        </p:nvSpPr>
        <p:spPr>
          <a:xfrm>
            <a:off x="539552" y="3933056"/>
            <a:ext cx="1152128" cy="5760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4" name="Прямая со стрелкой 13"/>
          <p:cNvCxnSpPr/>
          <p:nvPr/>
        </p:nvCxnSpPr>
        <p:spPr>
          <a:xfrm>
            <a:off x="1691680" y="4437112"/>
            <a:ext cx="324036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Прямоугольник 15"/>
          <p:cNvSpPr/>
          <p:nvPr/>
        </p:nvSpPr>
        <p:spPr>
          <a:xfrm>
            <a:off x="4991036" y="3933056"/>
            <a:ext cx="1165139" cy="5500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7" name="Прямая со стрелкой 16"/>
          <p:cNvCxnSpPr/>
          <p:nvPr/>
        </p:nvCxnSpPr>
        <p:spPr>
          <a:xfrm>
            <a:off x="6156175" y="4005064"/>
            <a:ext cx="1596287" cy="4818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Прямоугольник 18"/>
          <p:cNvSpPr/>
          <p:nvPr/>
        </p:nvSpPr>
        <p:spPr>
          <a:xfrm>
            <a:off x="7752462" y="3789039"/>
            <a:ext cx="1081022" cy="26420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1" name="Прямая со стрелкой 20"/>
          <p:cNvCxnSpPr/>
          <p:nvPr/>
        </p:nvCxnSpPr>
        <p:spPr>
          <a:xfrm flipH="1">
            <a:off x="2699792" y="2924944"/>
            <a:ext cx="1715181" cy="86409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553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188640"/>
            <a:ext cx="89289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Экранные кнопки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92523" y="611396"/>
            <a:ext cx="86409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проверка соответствия пиктограммы ожиданиям и запросам</a:t>
            </a:r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687" y="1340768"/>
            <a:ext cx="7610626" cy="488877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79985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188640"/>
            <a:ext cx="89289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Экранные кнопки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92523" y="611396"/>
            <a:ext cx="86409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переход к сохранению изображения в </a:t>
            </a:r>
            <a:r>
              <a:rPr lang="en-US" b="1" i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png</a:t>
            </a:r>
            <a:r>
              <a:rPr lang="en-US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ru-RU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формат</a:t>
            </a:r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698" y="1286285"/>
            <a:ext cx="3095238" cy="269523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1960" y="1281413"/>
            <a:ext cx="4513068" cy="522115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698" y="4702341"/>
            <a:ext cx="3200400" cy="18002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Прямоугольник 7"/>
          <p:cNvSpPr/>
          <p:nvPr/>
        </p:nvSpPr>
        <p:spPr>
          <a:xfrm>
            <a:off x="535143" y="1281413"/>
            <a:ext cx="508465" cy="2847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 8"/>
          <p:cNvSpPr/>
          <p:nvPr/>
        </p:nvSpPr>
        <p:spPr>
          <a:xfrm>
            <a:off x="535143" y="3573016"/>
            <a:ext cx="2956737" cy="2847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1" name="Прямая со стрелкой 10"/>
          <p:cNvCxnSpPr/>
          <p:nvPr/>
        </p:nvCxnSpPr>
        <p:spPr>
          <a:xfrm flipV="1">
            <a:off x="3487203" y="3060197"/>
            <a:ext cx="2020901" cy="74912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Прямоугольник 12"/>
          <p:cNvSpPr/>
          <p:nvPr/>
        </p:nvSpPr>
        <p:spPr>
          <a:xfrm>
            <a:off x="5148065" y="4293095"/>
            <a:ext cx="2736304" cy="40924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4" name="Прямая со стрелкой 13"/>
          <p:cNvCxnSpPr/>
          <p:nvPr/>
        </p:nvCxnSpPr>
        <p:spPr>
          <a:xfrm flipV="1">
            <a:off x="6228184" y="4437112"/>
            <a:ext cx="1800200" cy="6060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 стрелкой 16"/>
          <p:cNvCxnSpPr/>
          <p:nvPr/>
        </p:nvCxnSpPr>
        <p:spPr>
          <a:xfrm flipH="1">
            <a:off x="3515316" y="4497717"/>
            <a:ext cx="4569167" cy="130754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Прямоугольник 19"/>
          <p:cNvSpPr/>
          <p:nvPr/>
        </p:nvSpPr>
        <p:spPr>
          <a:xfrm>
            <a:off x="2534969" y="5009104"/>
            <a:ext cx="1166130" cy="2847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29543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188640"/>
            <a:ext cx="89289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Экранные кнопки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92523" y="611396"/>
            <a:ext cx="86409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импорт пиктограммы в решение (</a:t>
            </a:r>
            <a:r>
              <a:rPr lang="en-US" b="1" i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solution</a:t>
            </a:r>
            <a:r>
              <a:rPr lang="ru-RU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1628800"/>
            <a:ext cx="2800000" cy="127619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3234" y="1089085"/>
            <a:ext cx="3850248" cy="262794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8751" y="3896852"/>
            <a:ext cx="4917505" cy="284451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1" name="Прямоугольник 10"/>
          <p:cNvSpPr/>
          <p:nvPr/>
        </p:nvSpPr>
        <p:spPr>
          <a:xfrm>
            <a:off x="3491880" y="2465608"/>
            <a:ext cx="288032" cy="2847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2" name="Прямая со стрелкой 11"/>
          <p:cNvCxnSpPr/>
          <p:nvPr/>
        </p:nvCxnSpPr>
        <p:spPr>
          <a:xfrm flipV="1">
            <a:off x="3782011" y="1628800"/>
            <a:ext cx="1366053" cy="90234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Прямоугольник 12"/>
          <p:cNvSpPr/>
          <p:nvPr/>
        </p:nvSpPr>
        <p:spPr>
          <a:xfrm>
            <a:off x="5220072" y="1633344"/>
            <a:ext cx="720080" cy="2847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4" name="Прямая со стрелкой 13"/>
          <p:cNvCxnSpPr/>
          <p:nvPr/>
        </p:nvCxnSpPr>
        <p:spPr>
          <a:xfrm>
            <a:off x="5508104" y="1972590"/>
            <a:ext cx="0" cy="294504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Прямоугольник 16"/>
          <p:cNvSpPr/>
          <p:nvPr/>
        </p:nvSpPr>
        <p:spPr>
          <a:xfrm>
            <a:off x="5211760" y="6405049"/>
            <a:ext cx="800400" cy="2847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8" name="Прямая со стрелкой 17"/>
          <p:cNvCxnSpPr/>
          <p:nvPr/>
        </p:nvCxnSpPr>
        <p:spPr>
          <a:xfrm>
            <a:off x="5390192" y="5540953"/>
            <a:ext cx="605590" cy="86409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3483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188640"/>
            <a:ext cx="89289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Экранные кнопки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92523" y="611396"/>
            <a:ext cx="86409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импорт пиктограммы в решение (</a:t>
            </a:r>
            <a:r>
              <a:rPr lang="en-US" b="1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solution</a:t>
            </a:r>
            <a:r>
              <a:rPr lang="ru-RU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0712" y="1168152"/>
            <a:ext cx="5362575" cy="36576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3797209"/>
            <a:ext cx="3695238" cy="278095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8525" y="5301208"/>
            <a:ext cx="2809524" cy="124761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1" name="Прямоугольник 10"/>
          <p:cNvSpPr/>
          <p:nvPr/>
        </p:nvSpPr>
        <p:spPr>
          <a:xfrm>
            <a:off x="5307834" y="4365104"/>
            <a:ext cx="992358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2" name="Прямая со стрелкой 11"/>
          <p:cNvCxnSpPr/>
          <p:nvPr/>
        </p:nvCxnSpPr>
        <p:spPr>
          <a:xfrm>
            <a:off x="6300192" y="4725144"/>
            <a:ext cx="953095" cy="147252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 стрелкой 12"/>
          <p:cNvCxnSpPr/>
          <p:nvPr/>
        </p:nvCxnSpPr>
        <p:spPr>
          <a:xfrm flipH="1" flipV="1">
            <a:off x="1453256" y="4370035"/>
            <a:ext cx="3854578" cy="35510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8658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188640"/>
            <a:ext cx="89289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Экранные кнопки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92523" y="611396"/>
            <a:ext cx="86409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поиск</a:t>
            </a:r>
            <a:r>
              <a:rPr lang="en-US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ru-RU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других готовых подходящих пиктограмм</a:t>
            </a:r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762" y="1202928"/>
            <a:ext cx="7790476" cy="100952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762" y="2852936"/>
            <a:ext cx="7836823" cy="307830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Прямоугольник 8"/>
          <p:cNvSpPr/>
          <p:nvPr/>
        </p:nvSpPr>
        <p:spPr>
          <a:xfrm>
            <a:off x="7668343" y="5157192"/>
            <a:ext cx="845241" cy="7740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94921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188640"/>
            <a:ext cx="89289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Экранные кнопки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92523" y="611396"/>
            <a:ext cx="86409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работа с экранными кнопками, </a:t>
            </a:r>
          </a:p>
          <a:p>
            <a:pPr algn="ctr"/>
            <a:r>
              <a:rPr lang="ru-RU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отформатированными с пиктограммами</a:t>
            </a:r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1047" y="1412776"/>
            <a:ext cx="3761905" cy="284761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3"/>
          <a:srcRect b="49393"/>
          <a:stretch/>
        </p:blipFill>
        <p:spPr>
          <a:xfrm>
            <a:off x="755576" y="4797152"/>
            <a:ext cx="3543300" cy="136413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4"/>
          <a:srcRect b="47882"/>
          <a:stretch/>
        </p:blipFill>
        <p:spPr>
          <a:xfrm>
            <a:off x="4932040" y="4776787"/>
            <a:ext cx="3543300" cy="140486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34726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290578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Экранные кнопки</a:t>
            </a:r>
          </a:p>
        </p:txBody>
      </p:sp>
    </p:spTree>
    <p:extLst>
      <p:ext uri="{BB962C8B-B14F-4D97-AF65-F5344CB8AC3E}">
        <p14:creationId xmlns:p14="http://schemas.microsoft.com/office/powerpoint/2010/main" val="3646027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2852936"/>
            <a:ext cx="892899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Логические признаки</a:t>
            </a:r>
          </a:p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(множественный выбор: от одного до всех)</a:t>
            </a:r>
          </a:p>
        </p:txBody>
      </p:sp>
    </p:spTree>
    <p:extLst>
      <p:ext uri="{BB962C8B-B14F-4D97-AF65-F5344CB8AC3E}">
        <p14:creationId xmlns:p14="http://schemas.microsoft.com/office/powerpoint/2010/main" val="3435249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188640"/>
            <a:ext cx="89289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Логические признаки</a:t>
            </a:r>
            <a:endParaRPr lang="ru-RU" sz="24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192523" y="611396"/>
            <a:ext cx="86409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размещение логического признака и его первичный образ</a:t>
            </a:r>
          </a:p>
          <a:p>
            <a:pPr algn="ctr"/>
            <a:r>
              <a:rPr lang="ru-RU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по умолчанию – сброшен (</a:t>
            </a:r>
            <a:r>
              <a:rPr lang="en-US" b="1" i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unchecked</a:t>
            </a:r>
            <a:r>
              <a:rPr lang="ru-RU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291157"/>
            <a:ext cx="5076190" cy="197142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8245" y="3789040"/>
            <a:ext cx="3695238" cy="278095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5" name="Прямоугольник 14"/>
          <p:cNvSpPr/>
          <p:nvPr/>
        </p:nvSpPr>
        <p:spPr>
          <a:xfrm>
            <a:off x="6300192" y="4930983"/>
            <a:ext cx="1080120" cy="44223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рямоугольник 15"/>
          <p:cNvSpPr/>
          <p:nvPr/>
        </p:nvSpPr>
        <p:spPr>
          <a:xfrm>
            <a:off x="611560" y="1855123"/>
            <a:ext cx="1440160" cy="2057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4" name="Прямая со стрелкой 13"/>
          <p:cNvCxnSpPr/>
          <p:nvPr/>
        </p:nvCxnSpPr>
        <p:spPr>
          <a:xfrm>
            <a:off x="2051720" y="2083172"/>
            <a:ext cx="4248472" cy="284781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600" y="4433052"/>
            <a:ext cx="2809524" cy="14380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7" name="Прямоугольник 16"/>
          <p:cNvSpPr/>
          <p:nvPr/>
        </p:nvSpPr>
        <p:spPr>
          <a:xfrm>
            <a:off x="1043608" y="5411874"/>
            <a:ext cx="2592288" cy="3213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8" name="Прямая со стрелкой 17"/>
          <p:cNvCxnSpPr/>
          <p:nvPr/>
        </p:nvCxnSpPr>
        <p:spPr>
          <a:xfrm flipV="1">
            <a:off x="2632694" y="5179516"/>
            <a:ext cx="3883522" cy="39304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Рисунок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23959" y="1957985"/>
            <a:ext cx="2809524" cy="128571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2" name="Прямоугольник 21"/>
          <p:cNvSpPr/>
          <p:nvPr/>
        </p:nvSpPr>
        <p:spPr>
          <a:xfrm>
            <a:off x="6084168" y="2802904"/>
            <a:ext cx="2592288" cy="2660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3" name="Прямая со стрелкой 22"/>
          <p:cNvCxnSpPr/>
          <p:nvPr/>
        </p:nvCxnSpPr>
        <p:spPr>
          <a:xfrm flipH="1">
            <a:off x="7236296" y="3068960"/>
            <a:ext cx="42510" cy="201622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3947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188640"/>
            <a:ext cx="89289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Логические признаки</a:t>
            </a:r>
            <a:endParaRPr lang="ru-RU" sz="24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192523" y="611396"/>
            <a:ext cx="86409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можно задать режим установленного (</a:t>
            </a:r>
            <a:r>
              <a:rPr lang="en-US" b="1" i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checked</a:t>
            </a:r>
            <a:r>
              <a:rPr lang="ru-RU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  <a:r>
              <a:rPr lang="en-US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ru-RU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при загрузке</a:t>
            </a:r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403484"/>
            <a:ext cx="2809524" cy="160952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7" name="Прямоугольник 16"/>
          <p:cNvSpPr/>
          <p:nvPr/>
        </p:nvSpPr>
        <p:spPr>
          <a:xfrm>
            <a:off x="395536" y="2430319"/>
            <a:ext cx="2736304" cy="4320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6016" y="3586570"/>
            <a:ext cx="3695238" cy="278095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5" name="Прямоугольник 14"/>
          <p:cNvSpPr/>
          <p:nvPr/>
        </p:nvSpPr>
        <p:spPr>
          <a:xfrm>
            <a:off x="5832140" y="4755929"/>
            <a:ext cx="1080120" cy="4087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4" name="Прямая со стрелкой 13"/>
          <p:cNvCxnSpPr/>
          <p:nvPr/>
        </p:nvCxnSpPr>
        <p:spPr>
          <a:xfrm>
            <a:off x="3131840" y="2862367"/>
            <a:ext cx="2700300" cy="189356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Рисунок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536" y="3399029"/>
            <a:ext cx="2809524" cy="128571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25415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316" y="1430223"/>
            <a:ext cx="2809524" cy="14380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TextBox 9"/>
          <p:cNvSpPr txBox="1"/>
          <p:nvPr/>
        </p:nvSpPr>
        <p:spPr>
          <a:xfrm>
            <a:off x="107504" y="188640"/>
            <a:ext cx="89289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Логические признаки</a:t>
            </a:r>
            <a:endParaRPr lang="ru-RU" sz="24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192523" y="611396"/>
            <a:ext cx="86409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можно использовать в режиме залипающей кнопки</a:t>
            </a:r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Прямоугольник 16"/>
          <p:cNvSpPr/>
          <p:nvPr/>
        </p:nvSpPr>
        <p:spPr>
          <a:xfrm>
            <a:off x="395536" y="2430319"/>
            <a:ext cx="2736304" cy="4320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6016" y="2646343"/>
            <a:ext cx="3704762" cy="278095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14" name="Прямая со стрелкой 13"/>
          <p:cNvCxnSpPr/>
          <p:nvPr/>
        </p:nvCxnSpPr>
        <p:spPr>
          <a:xfrm>
            <a:off x="3131840" y="2862367"/>
            <a:ext cx="3024336" cy="117445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Рисунок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316" y="4744006"/>
            <a:ext cx="2809524" cy="125714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5" name="Прямоугольник 14"/>
          <p:cNvSpPr/>
          <p:nvPr/>
        </p:nvSpPr>
        <p:spPr>
          <a:xfrm>
            <a:off x="467544" y="5589239"/>
            <a:ext cx="2520280" cy="24680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6" name="Прямая со стрелкой 15"/>
          <p:cNvCxnSpPr/>
          <p:nvPr/>
        </p:nvCxnSpPr>
        <p:spPr>
          <a:xfrm flipV="1">
            <a:off x="2980030" y="4139728"/>
            <a:ext cx="3032130" cy="157291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6638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403484"/>
            <a:ext cx="2809524" cy="160952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6016" y="2663026"/>
            <a:ext cx="3695238" cy="278095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TextBox 9"/>
          <p:cNvSpPr txBox="1"/>
          <p:nvPr/>
        </p:nvSpPr>
        <p:spPr>
          <a:xfrm>
            <a:off x="107504" y="188640"/>
            <a:ext cx="89289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Логические признаки</a:t>
            </a:r>
            <a:endParaRPr lang="ru-RU" sz="24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192523" y="611396"/>
            <a:ext cx="86409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можно использовать в режиме залипающей кнопки</a:t>
            </a:r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Прямоугольник 16"/>
          <p:cNvSpPr/>
          <p:nvPr/>
        </p:nvSpPr>
        <p:spPr>
          <a:xfrm>
            <a:off x="395536" y="2430319"/>
            <a:ext cx="2736304" cy="4320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4" name="Прямая со стрелкой 13"/>
          <p:cNvCxnSpPr/>
          <p:nvPr/>
        </p:nvCxnSpPr>
        <p:spPr>
          <a:xfrm>
            <a:off x="3131840" y="2862367"/>
            <a:ext cx="3024336" cy="117445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Рисунок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316" y="4744006"/>
            <a:ext cx="2809524" cy="125714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5" name="Прямоугольник 14"/>
          <p:cNvSpPr/>
          <p:nvPr/>
        </p:nvSpPr>
        <p:spPr>
          <a:xfrm>
            <a:off x="467544" y="5589239"/>
            <a:ext cx="2520280" cy="24680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6" name="Прямая со стрелкой 15"/>
          <p:cNvCxnSpPr/>
          <p:nvPr/>
        </p:nvCxnSpPr>
        <p:spPr>
          <a:xfrm flipV="1">
            <a:off x="2980030" y="4139728"/>
            <a:ext cx="3032130" cy="157291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2559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188640"/>
            <a:ext cx="89289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Логические признаки</a:t>
            </a:r>
            <a:endParaRPr lang="ru-RU" sz="24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192523" y="611396"/>
            <a:ext cx="86409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можно использовать в режиме залипающей кнопки</a:t>
            </a:r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268760"/>
            <a:ext cx="6914286" cy="321904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3"/>
          <a:srcRect b="61965"/>
          <a:stretch/>
        </p:blipFill>
        <p:spPr>
          <a:xfrm>
            <a:off x="395536" y="5013176"/>
            <a:ext cx="3543300" cy="102525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4"/>
          <a:srcRect b="62807"/>
          <a:stretch/>
        </p:blipFill>
        <p:spPr>
          <a:xfrm>
            <a:off x="4283968" y="5018707"/>
            <a:ext cx="3543300" cy="100258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18" name="Прямая со стрелкой 17"/>
          <p:cNvCxnSpPr>
            <a:endCxn id="6" idx="1"/>
          </p:cNvCxnSpPr>
          <p:nvPr/>
        </p:nvCxnSpPr>
        <p:spPr>
          <a:xfrm flipV="1">
            <a:off x="1087066" y="5519998"/>
            <a:ext cx="3196902" cy="846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единительная линия 18"/>
          <p:cNvCxnSpPr/>
          <p:nvPr/>
        </p:nvCxnSpPr>
        <p:spPr>
          <a:xfrm>
            <a:off x="5004048" y="5589240"/>
            <a:ext cx="0" cy="28803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 стрелкой 19"/>
          <p:cNvCxnSpPr/>
          <p:nvPr/>
        </p:nvCxnSpPr>
        <p:spPr>
          <a:xfrm flipH="1">
            <a:off x="3419872" y="5880611"/>
            <a:ext cx="1584176" cy="647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Прямоугольник 21"/>
          <p:cNvSpPr/>
          <p:nvPr/>
        </p:nvSpPr>
        <p:spPr>
          <a:xfrm>
            <a:off x="1475656" y="3645024"/>
            <a:ext cx="4968552" cy="4320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514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188640"/>
            <a:ext cx="89289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Логические признаки</a:t>
            </a:r>
            <a:endParaRPr lang="ru-RU" sz="24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192523" y="611396"/>
            <a:ext cx="86409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пример раскрытия / сокрытия справочной информации</a:t>
            </a:r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1556792"/>
            <a:ext cx="3761905" cy="284761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5051" y="1556792"/>
            <a:ext cx="2809524" cy="381904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2" name="Прямоугольник 11"/>
          <p:cNvSpPr/>
          <p:nvPr/>
        </p:nvSpPr>
        <p:spPr>
          <a:xfrm>
            <a:off x="4968615" y="4405505"/>
            <a:ext cx="2627721" cy="31963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рямоугольник 12"/>
          <p:cNvSpPr/>
          <p:nvPr/>
        </p:nvSpPr>
        <p:spPr>
          <a:xfrm>
            <a:off x="899592" y="2204864"/>
            <a:ext cx="3456384" cy="20162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7481" y="4725144"/>
            <a:ext cx="2800000" cy="145714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5" name="Прямоугольник 14"/>
          <p:cNvSpPr/>
          <p:nvPr/>
        </p:nvSpPr>
        <p:spPr>
          <a:xfrm>
            <a:off x="1830980" y="5805264"/>
            <a:ext cx="2550798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3305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188640"/>
            <a:ext cx="89289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Логические признаки</a:t>
            </a:r>
            <a:endParaRPr lang="ru-RU" sz="24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192523" y="611396"/>
            <a:ext cx="86409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пример раскрытия / сокрытия справочной информации</a:t>
            </a:r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1125435"/>
            <a:ext cx="3543300" cy="26955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0032" y="1138250"/>
            <a:ext cx="3543300" cy="26955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7664" y="4015224"/>
            <a:ext cx="5936884" cy="258439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4" name="Прямоугольник 13"/>
          <p:cNvSpPr/>
          <p:nvPr/>
        </p:nvSpPr>
        <p:spPr>
          <a:xfrm>
            <a:off x="4895406" y="1735504"/>
            <a:ext cx="3421010" cy="208550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рямоугольник 15"/>
          <p:cNvSpPr/>
          <p:nvPr/>
        </p:nvSpPr>
        <p:spPr>
          <a:xfrm>
            <a:off x="2195736" y="5949280"/>
            <a:ext cx="3816424" cy="28530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54027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2905780"/>
            <a:ext cx="892899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Радиокнопки / опции</a:t>
            </a:r>
          </a:p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(выбор из множества: только одного)</a:t>
            </a:r>
          </a:p>
        </p:txBody>
      </p:sp>
    </p:spTree>
    <p:extLst>
      <p:ext uri="{BB962C8B-B14F-4D97-AF65-F5344CB8AC3E}">
        <p14:creationId xmlns:p14="http://schemas.microsoft.com/office/powerpoint/2010/main" val="4048405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188640"/>
            <a:ext cx="89289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Радиокнопки / опции</a:t>
            </a:r>
            <a:endParaRPr lang="ru-RU" sz="24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192523" y="611396"/>
            <a:ext cx="86409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размещение радиокнопки и её первичный образ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523" y="1078353"/>
            <a:ext cx="4804076" cy="360969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0072" y="3898722"/>
            <a:ext cx="3695238" cy="278095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9" name="Прямоугольник 18"/>
          <p:cNvSpPr/>
          <p:nvPr/>
        </p:nvSpPr>
        <p:spPr>
          <a:xfrm>
            <a:off x="395536" y="3356993"/>
            <a:ext cx="1440160" cy="21602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Прямоугольник 19"/>
          <p:cNvSpPr/>
          <p:nvPr/>
        </p:nvSpPr>
        <p:spPr>
          <a:xfrm>
            <a:off x="6300192" y="5013788"/>
            <a:ext cx="1296144" cy="4314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4" name="Прямая со стрелкой 23"/>
          <p:cNvCxnSpPr/>
          <p:nvPr/>
        </p:nvCxnSpPr>
        <p:spPr>
          <a:xfrm>
            <a:off x="1835696" y="3573016"/>
            <a:ext cx="4464496" cy="187220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7429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188640"/>
            <a:ext cx="89289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Экранные кнопки</a:t>
            </a:r>
            <a:endParaRPr lang="ru-RU" sz="24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192523" y="611396"/>
            <a:ext cx="86409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размещение экранной кнопки и её первичный образ</a:t>
            </a:r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556792"/>
            <a:ext cx="4219048" cy="145714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0032" y="3501008"/>
            <a:ext cx="3695238" cy="278095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1" name="Прямоугольник 10"/>
          <p:cNvSpPr/>
          <p:nvPr/>
        </p:nvSpPr>
        <p:spPr>
          <a:xfrm>
            <a:off x="827584" y="2204863"/>
            <a:ext cx="1008112" cy="2160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/>
          <p:cNvSpPr/>
          <p:nvPr/>
        </p:nvSpPr>
        <p:spPr>
          <a:xfrm>
            <a:off x="6084168" y="4660125"/>
            <a:ext cx="1152128" cy="49706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рямоугольник 12"/>
          <p:cNvSpPr/>
          <p:nvPr/>
        </p:nvSpPr>
        <p:spPr>
          <a:xfrm>
            <a:off x="467544" y="1559565"/>
            <a:ext cx="288032" cy="107734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4" name="Прямая со стрелкой 13"/>
          <p:cNvCxnSpPr/>
          <p:nvPr/>
        </p:nvCxnSpPr>
        <p:spPr>
          <a:xfrm>
            <a:off x="1835696" y="2420888"/>
            <a:ext cx="4248472" cy="223923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6601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188640"/>
            <a:ext cx="89289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Радиокнопки / опции</a:t>
            </a:r>
            <a:endParaRPr lang="ru-RU" sz="24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192523" y="611396"/>
            <a:ext cx="86409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размещение нескольких опций на экранной форме </a:t>
            </a:r>
          </a:p>
          <a:p>
            <a:pPr algn="ctr"/>
            <a:r>
              <a:rPr lang="ru-RU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 их поведение при запуске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/>
          <a:srcRect b="49426"/>
          <a:stretch/>
        </p:blipFill>
        <p:spPr>
          <a:xfrm>
            <a:off x="514010" y="1415970"/>
            <a:ext cx="3761905" cy="14401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3"/>
          <a:srcRect b="46692"/>
          <a:stretch/>
        </p:blipFill>
        <p:spPr>
          <a:xfrm>
            <a:off x="5076056" y="1407741"/>
            <a:ext cx="3543300" cy="143696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4"/>
          <a:srcRect b="46573"/>
          <a:stretch/>
        </p:blipFill>
        <p:spPr>
          <a:xfrm>
            <a:off x="623312" y="3501008"/>
            <a:ext cx="3543300" cy="14401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5"/>
          <a:srcRect b="49244"/>
          <a:stretch/>
        </p:blipFill>
        <p:spPr>
          <a:xfrm>
            <a:off x="5076056" y="3537012"/>
            <a:ext cx="3543300" cy="136815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3" name="Прямоугольник 12"/>
          <p:cNvSpPr/>
          <p:nvPr/>
        </p:nvSpPr>
        <p:spPr>
          <a:xfrm>
            <a:off x="251520" y="5262880"/>
            <a:ext cx="864096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Может быть выбрана одна и только одна опция среди размещённых в </a:t>
            </a:r>
            <a:r>
              <a:rPr lang="ru-RU" b="1" u="sng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рамках контейнера</a:t>
            </a:r>
            <a:r>
              <a:rPr lang="ru-RU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  <a:p>
            <a:pPr algn="just"/>
            <a:endParaRPr lang="ru-RU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 данном случае контейнером является экранная форма.</a:t>
            </a:r>
          </a:p>
        </p:txBody>
      </p:sp>
    </p:spTree>
    <p:extLst>
      <p:ext uri="{BB962C8B-B14F-4D97-AF65-F5344CB8AC3E}">
        <p14:creationId xmlns:p14="http://schemas.microsoft.com/office/powerpoint/2010/main" val="1149501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188640"/>
            <a:ext cx="89289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Радиокнопки / опции</a:t>
            </a:r>
            <a:endParaRPr lang="ru-RU" sz="24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192523" y="611396"/>
            <a:ext cx="86409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переключение автоматическое без каких-либо кодовых конструкций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2000" y="3360694"/>
            <a:ext cx="4400000" cy="230476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Рисунок 10"/>
          <p:cNvPicPr>
            <a:picLocks noChangeAspect="1"/>
          </p:cNvPicPr>
          <p:nvPr/>
        </p:nvPicPr>
        <p:blipFill rotWithShape="1">
          <a:blip r:embed="rId3"/>
          <a:srcRect b="49426"/>
          <a:stretch/>
        </p:blipFill>
        <p:spPr>
          <a:xfrm>
            <a:off x="2345072" y="1340768"/>
            <a:ext cx="4413225" cy="168950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65308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290578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Контейнеризация радиокнопок / опций</a:t>
            </a:r>
          </a:p>
        </p:txBody>
      </p:sp>
    </p:spTree>
    <p:extLst>
      <p:ext uri="{BB962C8B-B14F-4D97-AF65-F5344CB8AC3E}">
        <p14:creationId xmlns:p14="http://schemas.microsoft.com/office/powerpoint/2010/main" val="1341297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188640"/>
            <a:ext cx="89289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Радиокнопки / опции</a:t>
            </a:r>
            <a:endParaRPr lang="ru-RU" sz="24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192523" y="611396"/>
            <a:ext cx="86409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размещение контейнера – группирующего </a:t>
            </a:r>
          </a:p>
          <a:p>
            <a:pPr algn="ctr"/>
            <a:r>
              <a:rPr lang="ru-RU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элемента на экранной форме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412776"/>
            <a:ext cx="5333333" cy="328571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0072" y="3861048"/>
            <a:ext cx="3695238" cy="278095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1" name="Прямоугольник 10"/>
          <p:cNvSpPr/>
          <p:nvPr/>
        </p:nvSpPr>
        <p:spPr>
          <a:xfrm>
            <a:off x="539552" y="2242563"/>
            <a:ext cx="1440160" cy="21602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/>
          <p:cNvSpPr/>
          <p:nvPr/>
        </p:nvSpPr>
        <p:spPr>
          <a:xfrm>
            <a:off x="5292079" y="4686620"/>
            <a:ext cx="3541403" cy="12626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3" name="Прямая со стрелкой 12"/>
          <p:cNvCxnSpPr/>
          <p:nvPr/>
        </p:nvCxnSpPr>
        <p:spPr>
          <a:xfrm>
            <a:off x="1835696" y="2458586"/>
            <a:ext cx="3456383" cy="269860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2009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188640"/>
            <a:ext cx="89289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Радиокнопки / опции</a:t>
            </a:r>
            <a:endParaRPr lang="ru-RU" sz="24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192523" y="611396"/>
            <a:ext cx="86409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перенос опций в группирующий элемент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0032" y="1566928"/>
            <a:ext cx="3761905" cy="284761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4" name="Рисунок 13"/>
          <p:cNvPicPr>
            <a:picLocks noChangeAspect="1"/>
          </p:cNvPicPr>
          <p:nvPr/>
        </p:nvPicPr>
        <p:blipFill rotWithShape="1">
          <a:blip r:embed="rId3"/>
          <a:srcRect b="49426"/>
          <a:stretch/>
        </p:blipFill>
        <p:spPr>
          <a:xfrm>
            <a:off x="539552" y="1563006"/>
            <a:ext cx="3729441" cy="142773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5" name="Прямоугольник 14"/>
          <p:cNvSpPr/>
          <p:nvPr/>
        </p:nvSpPr>
        <p:spPr>
          <a:xfrm>
            <a:off x="683568" y="1952837"/>
            <a:ext cx="2376264" cy="54005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рямоугольник 15"/>
          <p:cNvSpPr/>
          <p:nvPr/>
        </p:nvSpPr>
        <p:spPr>
          <a:xfrm>
            <a:off x="5004048" y="2450678"/>
            <a:ext cx="3456384" cy="62841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622" y="3789040"/>
            <a:ext cx="3543300" cy="26955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17" name="Прямая со стрелкой 16"/>
          <p:cNvCxnSpPr>
            <a:endCxn id="16" idx="1"/>
          </p:cNvCxnSpPr>
          <p:nvPr/>
        </p:nvCxnSpPr>
        <p:spPr>
          <a:xfrm>
            <a:off x="3038769" y="2492896"/>
            <a:ext cx="1965279" cy="27199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3190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188640"/>
            <a:ext cx="89289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Радиокнопки / опции</a:t>
            </a:r>
            <a:endParaRPr lang="ru-RU" sz="24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192523" y="611396"/>
            <a:ext cx="86409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добавление новых опций на экранную форму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479" y="1196752"/>
            <a:ext cx="3752381" cy="231428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4008" y="1272807"/>
            <a:ext cx="3543300" cy="21621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480" y="3861048"/>
            <a:ext cx="2714098" cy="165618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75857" y="3875124"/>
            <a:ext cx="2691032" cy="164210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26169" y="3874047"/>
            <a:ext cx="2692798" cy="164318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8" name="Прямоугольник 17"/>
          <p:cNvSpPr/>
          <p:nvPr/>
        </p:nvSpPr>
        <p:spPr>
          <a:xfrm>
            <a:off x="6372200" y="2963915"/>
            <a:ext cx="1152128" cy="32106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9" name="Прямая со стрелкой 18"/>
          <p:cNvCxnSpPr/>
          <p:nvPr/>
        </p:nvCxnSpPr>
        <p:spPr>
          <a:xfrm flipH="1">
            <a:off x="2571412" y="3305025"/>
            <a:ext cx="3970276" cy="189712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Прямоугольник 19"/>
          <p:cNvSpPr/>
          <p:nvPr/>
        </p:nvSpPr>
        <p:spPr>
          <a:xfrm>
            <a:off x="413270" y="4293097"/>
            <a:ext cx="1152128" cy="17705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1" name="Прямая со стрелкой 20"/>
          <p:cNvCxnSpPr/>
          <p:nvPr/>
        </p:nvCxnSpPr>
        <p:spPr>
          <a:xfrm flipV="1">
            <a:off x="1576188" y="4365105"/>
            <a:ext cx="1791811" cy="2004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Прямоугольник 23"/>
          <p:cNvSpPr/>
          <p:nvPr/>
        </p:nvSpPr>
        <p:spPr>
          <a:xfrm>
            <a:off x="3354730" y="4655586"/>
            <a:ext cx="741436" cy="1415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5" name="Прямая со стрелкой 24"/>
          <p:cNvCxnSpPr/>
          <p:nvPr/>
        </p:nvCxnSpPr>
        <p:spPr>
          <a:xfrm>
            <a:off x="4135622" y="4746687"/>
            <a:ext cx="2074001" cy="5046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Прямоугольник 27"/>
          <p:cNvSpPr/>
          <p:nvPr/>
        </p:nvSpPr>
        <p:spPr>
          <a:xfrm>
            <a:off x="251520" y="5541039"/>
            <a:ext cx="864096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Может быть выбрана одна и только одна опция среди размещённых в </a:t>
            </a:r>
            <a:r>
              <a:rPr lang="ru-RU" b="1" u="sng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рамках контейнера</a:t>
            </a:r>
            <a:r>
              <a:rPr lang="ru-RU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  <a:p>
            <a:pPr algn="just"/>
            <a:endParaRPr lang="ru-RU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 данном случае – два контейнера.</a:t>
            </a:r>
          </a:p>
        </p:txBody>
      </p:sp>
    </p:spTree>
    <p:extLst>
      <p:ext uri="{BB962C8B-B14F-4D97-AF65-F5344CB8AC3E}">
        <p14:creationId xmlns:p14="http://schemas.microsoft.com/office/powerpoint/2010/main" val="106632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188640"/>
            <a:ext cx="89289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Радиокнопки / опции</a:t>
            </a:r>
            <a:endParaRPr lang="ru-RU" sz="24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192523" y="611396"/>
            <a:ext cx="86409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добавление второго группирующего элемента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258730"/>
            <a:ext cx="3761905" cy="231428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1266" y="1403484"/>
            <a:ext cx="2819048" cy="124761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0790" y="3212976"/>
            <a:ext cx="2809524" cy="124761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26015" y="5037691"/>
            <a:ext cx="2819048" cy="125714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3527" y="3980548"/>
            <a:ext cx="3761905" cy="231428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22" name="Прямая со стрелкой 21"/>
          <p:cNvCxnSpPr/>
          <p:nvPr/>
        </p:nvCxnSpPr>
        <p:spPr>
          <a:xfrm flipH="1">
            <a:off x="3203848" y="1753004"/>
            <a:ext cx="2170076" cy="282812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 стрелкой 22"/>
          <p:cNvCxnSpPr/>
          <p:nvPr/>
        </p:nvCxnSpPr>
        <p:spPr>
          <a:xfrm flipH="1">
            <a:off x="2411760" y="3516586"/>
            <a:ext cx="2962164" cy="192863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Прямая со стрелкой 25"/>
          <p:cNvCxnSpPr/>
          <p:nvPr/>
        </p:nvCxnSpPr>
        <p:spPr>
          <a:xfrm flipH="1">
            <a:off x="1187624" y="5353404"/>
            <a:ext cx="4186300" cy="55578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5844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188640"/>
            <a:ext cx="89289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Радиокнопки / опции</a:t>
            </a:r>
            <a:endParaRPr lang="ru-RU" sz="24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192523" y="611396"/>
            <a:ext cx="86409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смена </a:t>
            </a:r>
            <a:r>
              <a:rPr lang="ru-RU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преднастроек</a:t>
            </a:r>
            <a:r>
              <a:rPr lang="ru-RU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кодом</a:t>
            </a:r>
          </a:p>
        </p:txBody>
      </p:sp>
      <p:sp>
        <p:nvSpPr>
          <p:cNvPr id="14" name="Прямоугольник 13"/>
          <p:cNvSpPr/>
          <p:nvPr/>
        </p:nvSpPr>
        <p:spPr>
          <a:xfrm>
            <a:off x="210151" y="6100006"/>
            <a:ext cx="86409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Вывод: по загрузке экранной формы код оказывается приоритетнее графического конструктора.</a:t>
            </a:r>
          </a:p>
        </p:txBody>
      </p:sp>
      <p:pic>
        <p:nvPicPr>
          <p:cNvPr id="15" name="Рисунок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317" y="1139443"/>
            <a:ext cx="3761905" cy="231428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9952" y="2564904"/>
            <a:ext cx="4799583" cy="345638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619" y="3695780"/>
            <a:ext cx="3543300" cy="21621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18" name="Прямая со стрелкой 17"/>
          <p:cNvCxnSpPr/>
          <p:nvPr/>
        </p:nvCxnSpPr>
        <p:spPr>
          <a:xfrm flipH="1" flipV="1">
            <a:off x="1403648" y="4664803"/>
            <a:ext cx="3744416" cy="70841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 стрелкой 19"/>
          <p:cNvCxnSpPr/>
          <p:nvPr/>
        </p:nvCxnSpPr>
        <p:spPr>
          <a:xfrm flipH="1" flipV="1">
            <a:off x="3635896" y="5190488"/>
            <a:ext cx="1535696" cy="7089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 стрелкой 23"/>
          <p:cNvCxnSpPr/>
          <p:nvPr/>
        </p:nvCxnSpPr>
        <p:spPr>
          <a:xfrm flipH="1">
            <a:off x="2339752" y="5053872"/>
            <a:ext cx="2820076" cy="52626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6253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2761764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Счётчик</a:t>
            </a:r>
          </a:p>
        </p:txBody>
      </p:sp>
    </p:spTree>
    <p:extLst>
      <p:ext uri="{BB962C8B-B14F-4D97-AF65-F5344CB8AC3E}">
        <p14:creationId xmlns:p14="http://schemas.microsoft.com/office/powerpoint/2010/main" val="614768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188640"/>
            <a:ext cx="89289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Счётчик</a:t>
            </a:r>
            <a:endParaRPr lang="ru-RU" sz="24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192523" y="611396"/>
            <a:ext cx="86409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размещение счётчика и его первичный образ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9143" y="1268760"/>
            <a:ext cx="5485714" cy="269523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2050" y="4252030"/>
            <a:ext cx="3761905" cy="231428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4" name="Прямоугольник 13"/>
          <p:cNvSpPr/>
          <p:nvPr/>
        </p:nvSpPr>
        <p:spPr>
          <a:xfrm>
            <a:off x="2123728" y="2276872"/>
            <a:ext cx="1440160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Прямоугольник 14"/>
          <p:cNvSpPr/>
          <p:nvPr/>
        </p:nvSpPr>
        <p:spPr>
          <a:xfrm>
            <a:off x="3792922" y="5229200"/>
            <a:ext cx="1355142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6" name="Прямая со стрелкой 15"/>
          <p:cNvCxnSpPr/>
          <p:nvPr/>
        </p:nvCxnSpPr>
        <p:spPr>
          <a:xfrm>
            <a:off x="3576898" y="2564904"/>
            <a:ext cx="893595" cy="266429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4133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188640"/>
            <a:ext cx="89289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Экранные кнопки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92523" y="611396"/>
            <a:ext cx="86409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настройка доступности</a:t>
            </a:r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8879" y="1196752"/>
            <a:ext cx="3761905" cy="284761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4657899"/>
            <a:ext cx="2809524" cy="144761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9872" y="4653136"/>
            <a:ext cx="2800000" cy="145714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13" name="Прямая со стрелкой 12"/>
          <p:cNvCxnSpPr/>
          <p:nvPr/>
        </p:nvCxnSpPr>
        <p:spPr>
          <a:xfrm flipH="1">
            <a:off x="971600" y="1805134"/>
            <a:ext cx="756690" cy="313603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 стрелкой 14"/>
          <p:cNvCxnSpPr/>
          <p:nvPr/>
        </p:nvCxnSpPr>
        <p:spPr>
          <a:xfrm>
            <a:off x="2692259" y="1805809"/>
            <a:ext cx="1519701" cy="313535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Рисунок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90183" y="1273415"/>
            <a:ext cx="3543300" cy="26955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8" name="Прямоугольник 17"/>
          <p:cNvSpPr/>
          <p:nvPr/>
        </p:nvSpPr>
        <p:spPr>
          <a:xfrm>
            <a:off x="5328688" y="1634431"/>
            <a:ext cx="1619575" cy="3544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62111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188640"/>
            <a:ext cx="89289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Счётчик</a:t>
            </a:r>
            <a:endParaRPr lang="ru-RU" sz="24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192523" y="611396"/>
            <a:ext cx="86409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подготовка счётчиков к использованию для расчётов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824" y="2204864"/>
            <a:ext cx="2800000" cy="252380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5856" y="2184078"/>
            <a:ext cx="2800000" cy="256190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6972" y="2184078"/>
            <a:ext cx="2809524" cy="213333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5"/>
          <a:srcRect t="52535"/>
          <a:stretch/>
        </p:blipFill>
        <p:spPr>
          <a:xfrm>
            <a:off x="245824" y="4869501"/>
            <a:ext cx="2800000" cy="77300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Рисунок 10"/>
          <p:cNvPicPr>
            <a:picLocks noChangeAspect="1"/>
          </p:cNvPicPr>
          <p:nvPr/>
        </p:nvPicPr>
        <p:blipFill rotWithShape="1">
          <a:blip r:embed="rId6"/>
          <a:srcRect t="51973"/>
          <a:stretch/>
        </p:blipFill>
        <p:spPr>
          <a:xfrm>
            <a:off x="3280293" y="4869160"/>
            <a:ext cx="2809524" cy="77300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79669" y="1071217"/>
            <a:ext cx="3266667" cy="97142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3" name="Прямоугольник 12"/>
          <p:cNvSpPr/>
          <p:nvPr/>
        </p:nvSpPr>
        <p:spPr>
          <a:xfrm>
            <a:off x="6372200" y="3933057"/>
            <a:ext cx="2520280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4" name="Прямая со стрелкой 13"/>
          <p:cNvCxnSpPr/>
          <p:nvPr/>
        </p:nvCxnSpPr>
        <p:spPr>
          <a:xfrm>
            <a:off x="5724128" y="1678720"/>
            <a:ext cx="1080120" cy="83578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Рисунок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1062" y="5791049"/>
            <a:ext cx="2809524" cy="52381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8" name="Рисунок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94579" y="5800573"/>
            <a:ext cx="2780952" cy="51428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19" name="Прямая со стрелкой 18"/>
          <p:cNvCxnSpPr/>
          <p:nvPr/>
        </p:nvCxnSpPr>
        <p:spPr>
          <a:xfrm flipH="1">
            <a:off x="4139952" y="1695472"/>
            <a:ext cx="498333" cy="81175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 стрелкой 20"/>
          <p:cNvCxnSpPr/>
          <p:nvPr/>
        </p:nvCxnSpPr>
        <p:spPr>
          <a:xfrm flipH="1">
            <a:off x="1043608" y="1681144"/>
            <a:ext cx="2082510" cy="82608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Прямоугольник 22"/>
          <p:cNvSpPr/>
          <p:nvPr/>
        </p:nvSpPr>
        <p:spPr>
          <a:xfrm>
            <a:off x="3378145" y="5908938"/>
            <a:ext cx="2520280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Прямоугольник 23"/>
          <p:cNvSpPr/>
          <p:nvPr/>
        </p:nvSpPr>
        <p:spPr>
          <a:xfrm>
            <a:off x="359389" y="5868264"/>
            <a:ext cx="2520280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Прямоугольник 24"/>
          <p:cNvSpPr/>
          <p:nvPr/>
        </p:nvSpPr>
        <p:spPr>
          <a:xfrm>
            <a:off x="3335396" y="4457951"/>
            <a:ext cx="2520280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Прямоугольник 25"/>
          <p:cNvSpPr/>
          <p:nvPr/>
        </p:nvSpPr>
        <p:spPr>
          <a:xfrm>
            <a:off x="359389" y="4509119"/>
            <a:ext cx="2520280" cy="2368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Прямоугольник 26"/>
          <p:cNvSpPr/>
          <p:nvPr/>
        </p:nvSpPr>
        <p:spPr>
          <a:xfrm>
            <a:off x="359389" y="5248993"/>
            <a:ext cx="2520280" cy="2368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Прямоугольник 27"/>
          <p:cNvSpPr/>
          <p:nvPr/>
        </p:nvSpPr>
        <p:spPr>
          <a:xfrm>
            <a:off x="3335396" y="4890170"/>
            <a:ext cx="2520280" cy="2368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Прямоугольник 28"/>
          <p:cNvSpPr/>
          <p:nvPr/>
        </p:nvSpPr>
        <p:spPr>
          <a:xfrm>
            <a:off x="6399360" y="3054178"/>
            <a:ext cx="1629024" cy="5908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51238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188640"/>
            <a:ext cx="89289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Счётчик</a:t>
            </a:r>
            <a:endParaRPr lang="ru-RU" sz="24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192523" y="611396"/>
            <a:ext cx="86409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подготовка счётчиков к использованию для расчётов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1268760"/>
            <a:ext cx="3048000" cy="8191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5696" y="2276872"/>
            <a:ext cx="5472608" cy="435607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30" name="Прямая со стрелкой 29"/>
          <p:cNvCxnSpPr/>
          <p:nvPr/>
        </p:nvCxnSpPr>
        <p:spPr>
          <a:xfrm flipV="1">
            <a:off x="4067944" y="1844824"/>
            <a:ext cx="1440160" cy="295233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Прямая со стрелкой 30"/>
          <p:cNvCxnSpPr/>
          <p:nvPr/>
        </p:nvCxnSpPr>
        <p:spPr>
          <a:xfrm flipH="1">
            <a:off x="3480048" y="1844824"/>
            <a:ext cx="105054" cy="352839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Прямая со стрелкой 31"/>
          <p:cNvCxnSpPr/>
          <p:nvPr/>
        </p:nvCxnSpPr>
        <p:spPr>
          <a:xfrm flipH="1">
            <a:off x="3635896" y="1863359"/>
            <a:ext cx="994547" cy="415792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4967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2761764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Поле для ввода (вывода) текста</a:t>
            </a:r>
          </a:p>
        </p:txBody>
      </p:sp>
    </p:spTree>
    <p:extLst>
      <p:ext uri="{BB962C8B-B14F-4D97-AF65-F5344CB8AC3E}">
        <p14:creationId xmlns:p14="http://schemas.microsoft.com/office/powerpoint/2010/main" val="431425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188640"/>
            <a:ext cx="89289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Поле для ввода (вывода) текста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92523" y="611396"/>
            <a:ext cx="86409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размещение текстового поля и его первичный образ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523" y="1073061"/>
            <a:ext cx="4919754" cy="562776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6495" y="2276872"/>
            <a:ext cx="4080001" cy="280831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1" name="Прямоугольник 10"/>
          <p:cNvSpPr/>
          <p:nvPr/>
        </p:nvSpPr>
        <p:spPr>
          <a:xfrm>
            <a:off x="467544" y="5301208"/>
            <a:ext cx="1440160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/>
          <p:cNvSpPr/>
          <p:nvPr/>
        </p:nvSpPr>
        <p:spPr>
          <a:xfrm>
            <a:off x="6156176" y="3407100"/>
            <a:ext cx="1440160" cy="3819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3" name="Прямая со стрелкой 12"/>
          <p:cNvCxnSpPr/>
          <p:nvPr/>
        </p:nvCxnSpPr>
        <p:spPr>
          <a:xfrm flipV="1">
            <a:off x="1907704" y="3789040"/>
            <a:ext cx="4248472" cy="151216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2677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188640"/>
            <a:ext cx="89289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Поле для ввода (вывода) текста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92523" y="611396"/>
            <a:ext cx="86409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перевод поля в многострочный режим работы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5333" y="1340768"/>
            <a:ext cx="6333333" cy="94285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1999" y="2564904"/>
            <a:ext cx="4400000" cy="302857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1381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188640"/>
            <a:ext cx="89289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Поле для ввода (вывода) текста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92523" y="611396"/>
            <a:ext cx="86409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добавление прокрутки (пролистывания) и </a:t>
            </a:r>
          </a:p>
          <a:p>
            <a:pPr algn="ctr"/>
            <a:r>
              <a:rPr lang="ru-RU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настройка доступности только для чтения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4088" y="1440451"/>
            <a:ext cx="2819048" cy="234285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1362712"/>
            <a:ext cx="3633226" cy="249833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Прямоугольник 7"/>
          <p:cNvSpPr/>
          <p:nvPr/>
        </p:nvSpPr>
        <p:spPr>
          <a:xfrm>
            <a:off x="5436096" y="2708920"/>
            <a:ext cx="2592288" cy="10081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 8"/>
          <p:cNvSpPr/>
          <p:nvPr/>
        </p:nvSpPr>
        <p:spPr>
          <a:xfrm>
            <a:off x="3563888" y="1634532"/>
            <a:ext cx="360040" cy="21487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536" y="4019169"/>
            <a:ext cx="3633226" cy="249833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8850" y="4725144"/>
            <a:ext cx="2809524" cy="125714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2" name="Прямоугольник 11"/>
          <p:cNvSpPr/>
          <p:nvPr/>
        </p:nvSpPr>
        <p:spPr>
          <a:xfrm>
            <a:off x="5495932" y="5589239"/>
            <a:ext cx="2592288" cy="2685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75954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188640"/>
            <a:ext cx="89289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Поле для ввода (вывода) текста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92523" y="611396"/>
            <a:ext cx="86409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подготовка текста к считыванию</a:t>
            </a:r>
            <a:r>
              <a:rPr lang="en-US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ru-RU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приложением из файла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094600"/>
            <a:ext cx="5701284" cy="545228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3" name="Прямоугольник 12"/>
          <p:cNvSpPr/>
          <p:nvPr/>
        </p:nvSpPr>
        <p:spPr>
          <a:xfrm>
            <a:off x="4860032" y="6309319"/>
            <a:ext cx="1224136" cy="3514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9350" y="2692377"/>
            <a:ext cx="5629635" cy="331561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4" name="Прямоугольник 13"/>
          <p:cNvSpPr/>
          <p:nvPr/>
        </p:nvSpPr>
        <p:spPr>
          <a:xfrm>
            <a:off x="4878376" y="5589240"/>
            <a:ext cx="2069887" cy="3128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Прямоугольник 14"/>
          <p:cNvSpPr/>
          <p:nvPr/>
        </p:nvSpPr>
        <p:spPr>
          <a:xfrm>
            <a:off x="4437157" y="2924944"/>
            <a:ext cx="1647012" cy="3128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25030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188640"/>
            <a:ext cx="89289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Поле для ввода (вывода) текста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92523" y="611396"/>
            <a:ext cx="86409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подготовка текста к считыванию</a:t>
            </a:r>
            <a:r>
              <a:rPr lang="en-US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ru-RU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приложением из файла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6105" y="1196752"/>
            <a:ext cx="5571789" cy="532844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1" name="Прямоугольник 10"/>
          <p:cNvSpPr/>
          <p:nvPr/>
        </p:nvSpPr>
        <p:spPr>
          <a:xfrm>
            <a:off x="6300192" y="6237312"/>
            <a:ext cx="576064" cy="3514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74250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188640"/>
            <a:ext cx="89289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Поле для ввода (вывода) текста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92523" y="611396"/>
            <a:ext cx="86409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считывание содержимого файла без учёта кодировки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219" y="1018815"/>
            <a:ext cx="4960711" cy="428239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4048" y="3935017"/>
            <a:ext cx="3950593" cy="273434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Прямоугольник 7"/>
          <p:cNvSpPr/>
          <p:nvPr/>
        </p:nvSpPr>
        <p:spPr>
          <a:xfrm>
            <a:off x="270781" y="1195583"/>
            <a:ext cx="1348891" cy="2079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 8"/>
          <p:cNvSpPr/>
          <p:nvPr/>
        </p:nvSpPr>
        <p:spPr>
          <a:xfrm>
            <a:off x="1115616" y="4221088"/>
            <a:ext cx="3096344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1112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188640"/>
            <a:ext cx="89289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Поле для ввода (вывода) текста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92523" y="611396"/>
            <a:ext cx="86409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считывание содержимого файла </a:t>
            </a:r>
            <a:r>
              <a:rPr lang="ru-RU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</a:t>
            </a:r>
            <a:r>
              <a:rPr lang="ru-RU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учётом кодировки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9" y="1061505"/>
            <a:ext cx="4783720" cy="452773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2166" y="4005064"/>
            <a:ext cx="3822475" cy="264566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Прямоугольник 7"/>
          <p:cNvSpPr/>
          <p:nvPr/>
        </p:nvSpPr>
        <p:spPr>
          <a:xfrm>
            <a:off x="475192" y="1403484"/>
            <a:ext cx="1432512" cy="15330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 8"/>
          <p:cNvSpPr/>
          <p:nvPr/>
        </p:nvSpPr>
        <p:spPr>
          <a:xfrm>
            <a:off x="1475656" y="4509120"/>
            <a:ext cx="2088232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65232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188640"/>
            <a:ext cx="89289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Экранные кнопки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92523" y="611396"/>
            <a:ext cx="86409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взаимная смена доступности экранных кнопок</a:t>
            </a:r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340768"/>
            <a:ext cx="5485714" cy="499047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3"/>
          <a:srcRect b="66028"/>
          <a:stretch/>
        </p:blipFill>
        <p:spPr>
          <a:xfrm>
            <a:off x="5220072" y="1700808"/>
            <a:ext cx="3543300" cy="91574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4" name="Прямоугольник 13"/>
          <p:cNvSpPr/>
          <p:nvPr/>
        </p:nvSpPr>
        <p:spPr>
          <a:xfrm>
            <a:off x="5292079" y="2060848"/>
            <a:ext cx="792089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6" name="Прямая со стрелкой 15"/>
          <p:cNvCxnSpPr/>
          <p:nvPr/>
        </p:nvCxnSpPr>
        <p:spPr>
          <a:xfrm flipH="1">
            <a:off x="3131840" y="2420888"/>
            <a:ext cx="2160239" cy="115212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Прямоугольник 18"/>
          <p:cNvSpPr/>
          <p:nvPr/>
        </p:nvSpPr>
        <p:spPr>
          <a:xfrm>
            <a:off x="2218632" y="3573016"/>
            <a:ext cx="1057224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4"/>
          <a:srcRect b="67944"/>
          <a:stretch/>
        </p:blipFill>
        <p:spPr>
          <a:xfrm>
            <a:off x="5211497" y="3903336"/>
            <a:ext cx="3543300" cy="86409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0" name="Прямоугольник 19"/>
          <p:cNvSpPr/>
          <p:nvPr/>
        </p:nvSpPr>
        <p:spPr>
          <a:xfrm>
            <a:off x="6081204" y="4290633"/>
            <a:ext cx="792089" cy="3327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1" name="Прямая со стрелкой 20"/>
          <p:cNvCxnSpPr/>
          <p:nvPr/>
        </p:nvCxnSpPr>
        <p:spPr>
          <a:xfrm flipH="1">
            <a:off x="3419872" y="4653136"/>
            <a:ext cx="2661332" cy="21602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Прямоугольник 23"/>
          <p:cNvSpPr/>
          <p:nvPr/>
        </p:nvSpPr>
        <p:spPr>
          <a:xfrm>
            <a:off x="2218632" y="4869160"/>
            <a:ext cx="1201240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8236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2564904"/>
            <a:ext cx="892899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Технология ввода элементов одномерного массива через ГПИ</a:t>
            </a:r>
          </a:p>
        </p:txBody>
      </p:sp>
    </p:spTree>
    <p:extLst>
      <p:ext uri="{BB962C8B-B14F-4D97-AF65-F5344CB8AC3E}">
        <p14:creationId xmlns:p14="http://schemas.microsoft.com/office/powerpoint/2010/main" val="3566543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188640"/>
            <a:ext cx="892899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Технология ввода элементов </a:t>
            </a:r>
            <a:endParaRPr lang="ru-RU" sz="2800" b="1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одномерного </a:t>
            </a:r>
            <a:r>
              <a:rPr lang="ru-RU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массива через ГПИ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92523" y="1124744"/>
            <a:ext cx="864096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исходное состояние ГПИ</a:t>
            </a:r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7714" y="1700808"/>
            <a:ext cx="4228571" cy="214285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6986" y="4293096"/>
            <a:ext cx="4010025" cy="19907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46432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188640"/>
            <a:ext cx="892899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Технология ввода элементов </a:t>
            </a:r>
            <a:endParaRPr lang="ru-RU" sz="2800" b="1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одномерного </a:t>
            </a:r>
            <a:r>
              <a:rPr lang="ru-RU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массива через ГПИ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92523" y="1124744"/>
            <a:ext cx="864096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за образец частично взят</a:t>
            </a:r>
            <a:r>
              <a:rPr lang="ru-RU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</a:t>
            </a:r>
            <a:r>
              <a:rPr lang="ru-RU" sz="2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представление, </a:t>
            </a:r>
          </a:p>
          <a:p>
            <a:pPr algn="ctr"/>
            <a:r>
              <a:rPr lang="ru-RU" sz="2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заложенное в </a:t>
            </a:r>
            <a:r>
              <a:rPr lang="en-US" sz="2000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LabView</a:t>
            </a:r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888259"/>
            <a:ext cx="4400550" cy="18764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4196732"/>
            <a:ext cx="4400550" cy="218459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8" name="Прямая со стрелкой 7"/>
          <p:cNvCxnSpPr/>
          <p:nvPr/>
        </p:nvCxnSpPr>
        <p:spPr>
          <a:xfrm flipH="1">
            <a:off x="3891955" y="3717032"/>
            <a:ext cx="1328117" cy="98375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Прямоугольник 10"/>
          <p:cNvSpPr/>
          <p:nvPr/>
        </p:nvSpPr>
        <p:spPr>
          <a:xfrm>
            <a:off x="5210360" y="3338237"/>
            <a:ext cx="375412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1. Указывается количество элементов в массиве.</a:t>
            </a:r>
          </a:p>
        </p:txBody>
      </p:sp>
      <p:cxnSp>
        <p:nvCxnSpPr>
          <p:cNvPr id="12" name="Прямая со стрелкой 11"/>
          <p:cNvCxnSpPr/>
          <p:nvPr/>
        </p:nvCxnSpPr>
        <p:spPr>
          <a:xfrm flipH="1">
            <a:off x="3707904" y="5092399"/>
            <a:ext cx="1498550" cy="19663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Прямоугольник 13"/>
          <p:cNvSpPr/>
          <p:nvPr/>
        </p:nvSpPr>
        <p:spPr>
          <a:xfrm>
            <a:off x="5209391" y="4107926"/>
            <a:ext cx="375412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2. Подтверждается ввод количества элементов.</a:t>
            </a:r>
          </a:p>
        </p:txBody>
      </p:sp>
      <p:sp>
        <p:nvSpPr>
          <p:cNvPr id="15" name="Прямоугольник 14"/>
          <p:cNvSpPr/>
          <p:nvPr/>
        </p:nvSpPr>
        <p:spPr>
          <a:xfrm>
            <a:off x="5209391" y="4821985"/>
            <a:ext cx="375412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3. В рамке создаются поля для ввода текста в указанном количестве.</a:t>
            </a:r>
          </a:p>
        </p:txBody>
      </p:sp>
      <p:cxnSp>
        <p:nvCxnSpPr>
          <p:cNvPr id="17" name="Прямая со стрелкой 16"/>
          <p:cNvCxnSpPr/>
          <p:nvPr/>
        </p:nvCxnSpPr>
        <p:spPr>
          <a:xfrm flipH="1" flipV="1">
            <a:off x="3347864" y="5196194"/>
            <a:ext cx="1872208" cy="82509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Прямоугольник 18"/>
          <p:cNvSpPr/>
          <p:nvPr/>
        </p:nvSpPr>
        <p:spPr>
          <a:xfrm>
            <a:off x="5206454" y="5767844"/>
            <a:ext cx="375412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4. Пользователь вводит значения, которые должны быть переданы в массив.</a:t>
            </a:r>
          </a:p>
        </p:txBody>
      </p:sp>
    </p:spTree>
    <p:extLst>
      <p:ext uri="{BB962C8B-B14F-4D97-AF65-F5344CB8AC3E}">
        <p14:creationId xmlns:p14="http://schemas.microsoft.com/office/powerpoint/2010/main" val="3100019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188640"/>
            <a:ext cx="892899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Технология ввода элементов </a:t>
            </a:r>
            <a:endParaRPr lang="ru-RU" sz="2800" b="1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одномерного </a:t>
            </a:r>
            <a:r>
              <a:rPr lang="ru-RU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массива через ГПИ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92523" y="1124744"/>
            <a:ext cx="864096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за образец частично взят</a:t>
            </a:r>
            <a:r>
              <a:rPr lang="ru-RU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</a:t>
            </a:r>
            <a:r>
              <a:rPr lang="ru-RU" sz="2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представление, </a:t>
            </a:r>
          </a:p>
          <a:p>
            <a:pPr algn="ctr"/>
            <a:r>
              <a:rPr lang="ru-RU" sz="2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заложенное в </a:t>
            </a:r>
            <a:r>
              <a:rPr lang="en-US" sz="2000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LabView</a:t>
            </a:r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2078851"/>
            <a:ext cx="4010025" cy="19907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4509120"/>
            <a:ext cx="4010025" cy="19907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8" name="Прямая со стрелкой 7"/>
          <p:cNvCxnSpPr/>
          <p:nvPr/>
        </p:nvCxnSpPr>
        <p:spPr>
          <a:xfrm flipH="1">
            <a:off x="4211960" y="2197368"/>
            <a:ext cx="504056" cy="102446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Прямоугольник 8"/>
          <p:cNvSpPr/>
          <p:nvPr/>
        </p:nvSpPr>
        <p:spPr>
          <a:xfrm>
            <a:off x="4716016" y="2021016"/>
            <a:ext cx="375412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5. Подтверждается ввод набора значений.</a:t>
            </a:r>
          </a:p>
        </p:txBody>
      </p:sp>
      <p:sp>
        <p:nvSpPr>
          <p:cNvPr id="11" name="Прямоугольник 10"/>
          <p:cNvSpPr/>
          <p:nvPr/>
        </p:nvSpPr>
        <p:spPr>
          <a:xfrm>
            <a:off x="4716016" y="2708920"/>
            <a:ext cx="375412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6. Предлагается проверка принятых значений.</a:t>
            </a:r>
          </a:p>
        </p:txBody>
      </p:sp>
      <p:cxnSp>
        <p:nvCxnSpPr>
          <p:cNvPr id="13" name="Прямая со стрелкой 12"/>
          <p:cNvCxnSpPr/>
          <p:nvPr/>
        </p:nvCxnSpPr>
        <p:spPr>
          <a:xfrm flipH="1">
            <a:off x="2267744" y="2836696"/>
            <a:ext cx="2497287" cy="55255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Прямоугольник 14"/>
          <p:cNvSpPr/>
          <p:nvPr/>
        </p:nvSpPr>
        <p:spPr>
          <a:xfrm>
            <a:off x="4716016" y="3425192"/>
            <a:ext cx="375412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7. Имеется возможность сброса в исходное состояние.</a:t>
            </a:r>
          </a:p>
        </p:txBody>
      </p:sp>
      <p:cxnSp>
        <p:nvCxnSpPr>
          <p:cNvPr id="16" name="Прямая со стрелкой 15"/>
          <p:cNvCxnSpPr/>
          <p:nvPr/>
        </p:nvCxnSpPr>
        <p:spPr>
          <a:xfrm flipH="1">
            <a:off x="1138610" y="3635469"/>
            <a:ext cx="3626421" cy="25286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Прямоугольник 17"/>
          <p:cNvSpPr/>
          <p:nvPr/>
        </p:nvSpPr>
        <p:spPr>
          <a:xfrm>
            <a:off x="4716016" y="4622700"/>
            <a:ext cx="375412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8. Выдача команды на расчёт суммы элементов массива.</a:t>
            </a:r>
          </a:p>
        </p:txBody>
      </p:sp>
      <p:cxnSp>
        <p:nvCxnSpPr>
          <p:cNvPr id="19" name="Прямая со стрелкой 18"/>
          <p:cNvCxnSpPr/>
          <p:nvPr/>
        </p:nvCxnSpPr>
        <p:spPr>
          <a:xfrm flipH="1">
            <a:off x="3923928" y="4827421"/>
            <a:ext cx="814019" cy="133788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Прямоугольник 20"/>
          <p:cNvSpPr/>
          <p:nvPr/>
        </p:nvSpPr>
        <p:spPr>
          <a:xfrm>
            <a:off x="4738606" y="5723964"/>
            <a:ext cx="37541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9. Вывод результата расчёта.</a:t>
            </a:r>
          </a:p>
        </p:txBody>
      </p:sp>
      <p:cxnSp>
        <p:nvCxnSpPr>
          <p:cNvPr id="22" name="Прямая со стрелкой 21"/>
          <p:cNvCxnSpPr>
            <a:stCxn id="21" idx="1"/>
          </p:cNvCxnSpPr>
          <p:nvPr/>
        </p:nvCxnSpPr>
        <p:spPr>
          <a:xfrm flipH="1">
            <a:off x="1403649" y="5908630"/>
            <a:ext cx="3334957" cy="16272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1486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188640"/>
            <a:ext cx="892899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Технология ввода элементов </a:t>
            </a:r>
            <a:endParaRPr lang="ru-RU" sz="2800" b="1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одномерного </a:t>
            </a:r>
            <a:r>
              <a:rPr lang="ru-RU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массива через ГПИ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92523" y="1124744"/>
            <a:ext cx="864096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создание</a:t>
            </a:r>
            <a:r>
              <a:rPr lang="en-US" sz="2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ru-RU" sz="2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пустого массива из </a:t>
            </a:r>
            <a:r>
              <a:rPr lang="en-US" sz="2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</a:t>
            </a:r>
            <a:r>
              <a:rPr lang="ru-RU" sz="2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элементов</a:t>
            </a:r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628800"/>
            <a:ext cx="3647524" cy="500049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2996952"/>
            <a:ext cx="4010025" cy="19907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Прямоугольник 6"/>
          <p:cNvSpPr/>
          <p:nvPr/>
        </p:nvSpPr>
        <p:spPr>
          <a:xfrm>
            <a:off x="7812359" y="3573016"/>
            <a:ext cx="769665" cy="32106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/>
          <p:cNvSpPr/>
          <p:nvPr/>
        </p:nvSpPr>
        <p:spPr>
          <a:xfrm>
            <a:off x="1187624" y="1628800"/>
            <a:ext cx="1008112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9" name="Прямая со стрелкой 8"/>
          <p:cNvCxnSpPr>
            <a:stCxn id="7" idx="1"/>
          </p:cNvCxnSpPr>
          <p:nvPr/>
        </p:nvCxnSpPr>
        <p:spPr>
          <a:xfrm flipH="1" flipV="1">
            <a:off x="2219299" y="1801130"/>
            <a:ext cx="5593060" cy="193242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 стрелкой 10"/>
          <p:cNvCxnSpPr/>
          <p:nvPr/>
        </p:nvCxnSpPr>
        <p:spPr>
          <a:xfrm>
            <a:off x="5768950" y="1501931"/>
            <a:ext cx="1827386" cy="185506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8486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188640"/>
            <a:ext cx="892899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Технология ввода элементов </a:t>
            </a:r>
            <a:endParaRPr lang="ru-RU" sz="2800" b="1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одномерного </a:t>
            </a:r>
            <a:r>
              <a:rPr lang="ru-RU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массива через ГПИ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92523" y="1124744"/>
            <a:ext cx="864096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перенос информации из элементов ГПИ в структуру массива</a:t>
            </a:r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772816"/>
            <a:ext cx="3761905" cy="445714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2933" y="2909089"/>
            <a:ext cx="4400550" cy="218459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Прямоугольник 6"/>
          <p:cNvSpPr/>
          <p:nvPr/>
        </p:nvSpPr>
        <p:spPr>
          <a:xfrm>
            <a:off x="8028384" y="3933056"/>
            <a:ext cx="697657" cy="32106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/>
          <p:cNvSpPr/>
          <p:nvPr/>
        </p:nvSpPr>
        <p:spPr>
          <a:xfrm>
            <a:off x="1115616" y="1916832"/>
            <a:ext cx="1008112" cy="1620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9" name="Прямая со стрелкой 8"/>
          <p:cNvCxnSpPr/>
          <p:nvPr/>
        </p:nvCxnSpPr>
        <p:spPr>
          <a:xfrm flipH="1" flipV="1">
            <a:off x="2123729" y="2078852"/>
            <a:ext cx="5904655" cy="185420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0814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188640"/>
            <a:ext cx="892899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Технология ввода элементов </a:t>
            </a:r>
            <a:endParaRPr lang="ru-RU" sz="2800" b="1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одномерного </a:t>
            </a:r>
            <a:r>
              <a:rPr lang="ru-RU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массива через ГПИ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92523" y="1124744"/>
            <a:ext cx="864096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выполнение планового расчёта</a:t>
            </a:r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2837602"/>
            <a:ext cx="4038095" cy="198095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3458" y="2852936"/>
            <a:ext cx="4010025" cy="19907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Прямоугольник 7"/>
          <p:cNvSpPr/>
          <p:nvPr/>
        </p:nvSpPr>
        <p:spPr>
          <a:xfrm>
            <a:off x="1115616" y="2924944"/>
            <a:ext cx="1008112" cy="1620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 8"/>
          <p:cNvSpPr/>
          <p:nvPr/>
        </p:nvSpPr>
        <p:spPr>
          <a:xfrm>
            <a:off x="7956376" y="4509120"/>
            <a:ext cx="877106" cy="30943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1" name="Прямая со стрелкой 10"/>
          <p:cNvCxnSpPr>
            <a:stCxn id="9" idx="1"/>
          </p:cNvCxnSpPr>
          <p:nvPr/>
        </p:nvCxnSpPr>
        <p:spPr>
          <a:xfrm flipH="1" flipV="1">
            <a:off x="2123728" y="3174305"/>
            <a:ext cx="5832648" cy="148953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7474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188640"/>
            <a:ext cx="892899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Технология ввода элементов </a:t>
            </a:r>
            <a:endParaRPr lang="ru-RU" sz="2800" b="1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одномерного </a:t>
            </a:r>
            <a:r>
              <a:rPr lang="ru-RU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массива через ГПИ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92523" y="1124744"/>
            <a:ext cx="864096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реализация сброса в исходное состояние </a:t>
            </a:r>
          </a:p>
          <a:p>
            <a:pPr algn="ctr"/>
            <a:r>
              <a:rPr lang="ru-RU" sz="2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без перезапуска приложения</a:t>
            </a:r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824755"/>
            <a:ext cx="4844605" cy="484460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6016" y="3501008"/>
            <a:ext cx="4010025" cy="19907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Прямоугольник 7"/>
          <p:cNvSpPr/>
          <p:nvPr/>
        </p:nvSpPr>
        <p:spPr>
          <a:xfrm>
            <a:off x="4788024" y="5163007"/>
            <a:ext cx="792088" cy="30943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 8"/>
          <p:cNvSpPr/>
          <p:nvPr/>
        </p:nvSpPr>
        <p:spPr>
          <a:xfrm>
            <a:off x="1043608" y="2996952"/>
            <a:ext cx="1008112" cy="30943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1" name="Прямая со стрелкой 10"/>
          <p:cNvCxnSpPr/>
          <p:nvPr/>
        </p:nvCxnSpPr>
        <p:spPr>
          <a:xfrm flipH="1" flipV="1">
            <a:off x="2051720" y="3306386"/>
            <a:ext cx="2736304" cy="185662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Прямоугольник 11"/>
          <p:cNvSpPr/>
          <p:nvPr/>
        </p:nvSpPr>
        <p:spPr>
          <a:xfrm>
            <a:off x="3995936" y="2977660"/>
            <a:ext cx="936104" cy="30943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рямоугольник 12"/>
          <p:cNvSpPr/>
          <p:nvPr/>
        </p:nvSpPr>
        <p:spPr>
          <a:xfrm>
            <a:off x="1044028" y="3422239"/>
            <a:ext cx="936104" cy="30943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4" name="Прямая со стрелкой 13"/>
          <p:cNvCxnSpPr>
            <a:endCxn id="13" idx="3"/>
          </p:cNvCxnSpPr>
          <p:nvPr/>
        </p:nvCxnSpPr>
        <p:spPr>
          <a:xfrm flipH="1">
            <a:off x="1980132" y="3287094"/>
            <a:ext cx="2015804" cy="28986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 стрелкой 16"/>
          <p:cNvCxnSpPr/>
          <p:nvPr/>
        </p:nvCxnSpPr>
        <p:spPr>
          <a:xfrm flipV="1">
            <a:off x="2267744" y="2996952"/>
            <a:ext cx="1584176" cy="1957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656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290578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Компоновка меню</a:t>
            </a:r>
          </a:p>
        </p:txBody>
      </p:sp>
    </p:spTree>
    <p:extLst>
      <p:ext uri="{BB962C8B-B14F-4D97-AF65-F5344CB8AC3E}">
        <p14:creationId xmlns:p14="http://schemas.microsoft.com/office/powerpoint/2010/main" val="1144198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Компоновка меню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92523" y="691592"/>
            <a:ext cx="864096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выбор полосы меню «</a:t>
            </a:r>
            <a:r>
              <a:rPr lang="en-US" sz="2000" b="1" i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MenuStrip</a:t>
            </a:r>
            <a:r>
              <a:rPr lang="ru-RU" sz="2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»</a:t>
            </a:r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6" name="Рисунок 5"/>
          <p:cNvPicPr/>
          <p:nvPr/>
        </p:nvPicPr>
        <p:blipFill rotWithShape="1">
          <a:blip r:embed="rId2"/>
          <a:srcRect t="2868" r="59594" b="65178"/>
          <a:stretch/>
        </p:blipFill>
        <p:spPr bwMode="auto">
          <a:xfrm>
            <a:off x="323528" y="1231495"/>
            <a:ext cx="5235231" cy="32403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Прямоугольник 6"/>
          <p:cNvSpPr/>
          <p:nvPr/>
        </p:nvSpPr>
        <p:spPr>
          <a:xfrm>
            <a:off x="683568" y="2924944"/>
            <a:ext cx="1098425" cy="21968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8" name="Рисунок 7"/>
          <p:cNvPicPr/>
          <p:nvPr/>
        </p:nvPicPr>
        <p:blipFill rotWithShape="1">
          <a:blip r:embed="rId3"/>
          <a:srcRect t="3073" r="68252" b="53707"/>
          <a:stretch/>
        </p:blipFill>
        <p:spPr bwMode="auto">
          <a:xfrm>
            <a:off x="5198891" y="2708920"/>
            <a:ext cx="3634592" cy="38731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9" name="Прямоугольник 8"/>
          <p:cNvSpPr/>
          <p:nvPr/>
        </p:nvSpPr>
        <p:spPr>
          <a:xfrm>
            <a:off x="5694519" y="4005065"/>
            <a:ext cx="2189849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1" name="Прямая со стрелкой 10"/>
          <p:cNvCxnSpPr/>
          <p:nvPr/>
        </p:nvCxnSpPr>
        <p:spPr>
          <a:xfrm>
            <a:off x="1781993" y="3144629"/>
            <a:ext cx="3912526" cy="86043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2045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188640"/>
            <a:ext cx="89289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Экранные кнопки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92523" y="611396"/>
            <a:ext cx="86409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подготовка кнопок к размещению на них пиктограмм</a:t>
            </a:r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1047" y="1196752"/>
            <a:ext cx="3761905" cy="284761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4437112"/>
            <a:ext cx="2800000" cy="182857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4088" y="4437112"/>
            <a:ext cx="2828571" cy="1800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7" name="Прямоугольник 16"/>
          <p:cNvSpPr/>
          <p:nvPr/>
        </p:nvSpPr>
        <p:spPr>
          <a:xfrm>
            <a:off x="1043607" y="5323277"/>
            <a:ext cx="1647439" cy="19395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Прямоугольник 17"/>
          <p:cNvSpPr/>
          <p:nvPr/>
        </p:nvSpPr>
        <p:spPr>
          <a:xfrm>
            <a:off x="5436096" y="6021289"/>
            <a:ext cx="2592288" cy="2158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Прямоугольник 21"/>
          <p:cNvSpPr/>
          <p:nvPr/>
        </p:nvSpPr>
        <p:spPr>
          <a:xfrm>
            <a:off x="2823002" y="1556792"/>
            <a:ext cx="876590" cy="4320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3" name="Прямая со стрелкой 22"/>
          <p:cNvCxnSpPr/>
          <p:nvPr/>
        </p:nvCxnSpPr>
        <p:spPr>
          <a:xfrm flipH="1">
            <a:off x="1331640" y="1883996"/>
            <a:ext cx="1728192" cy="284114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 стрелкой 24"/>
          <p:cNvCxnSpPr/>
          <p:nvPr/>
        </p:nvCxnSpPr>
        <p:spPr>
          <a:xfrm>
            <a:off x="3491880" y="1890467"/>
            <a:ext cx="2520280" cy="283467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382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Компоновка меню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92523" y="691592"/>
            <a:ext cx="864096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формирование пунктов главного меню</a:t>
            </a:r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Пункты меню могут быть различных типов, основным среди которых является класс «</a:t>
            </a:r>
            <a:r>
              <a:rPr lang="en-US" sz="2000" i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MenuIte</a:t>
            </a:r>
            <a:r>
              <a:rPr lang="en-US" sz="2000" i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»</a:t>
            </a:r>
            <a:r>
              <a:rPr lang="ru-RU" sz="2000" i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</a:t>
            </a:r>
          </a:p>
        </p:txBody>
      </p:sp>
      <p:pic>
        <p:nvPicPr>
          <p:cNvPr id="6" name="Рисунок 5"/>
          <p:cNvPicPr/>
          <p:nvPr/>
        </p:nvPicPr>
        <p:blipFill rotWithShape="1">
          <a:blip r:embed="rId2"/>
          <a:srcRect t="2806" r="67932" b="54904"/>
          <a:stretch/>
        </p:blipFill>
        <p:spPr bwMode="auto">
          <a:xfrm>
            <a:off x="2555776" y="2204864"/>
            <a:ext cx="4032448" cy="425423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Прямоугольник 6"/>
          <p:cNvSpPr/>
          <p:nvPr/>
        </p:nvSpPr>
        <p:spPr>
          <a:xfrm>
            <a:off x="3131840" y="3861048"/>
            <a:ext cx="1440160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64029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Компоновка меню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92523" y="691592"/>
            <a:ext cx="864096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р</a:t>
            </a:r>
            <a:r>
              <a:rPr lang="ru-RU" sz="2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азмещение двух пунктов главного меню </a:t>
            </a:r>
          </a:p>
          <a:p>
            <a:pPr algn="ctr"/>
            <a:r>
              <a:rPr lang="ru-RU" sz="2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со стандартными именами</a:t>
            </a:r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От стандартных имён следует избавляться</a:t>
            </a:r>
            <a:r>
              <a:rPr lang="ru-RU" sz="2000" i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Полосу меню, как правило, называют</a:t>
            </a:r>
            <a:r>
              <a:rPr lang="ru-RU" sz="2000" i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i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mnuMain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пункты главного меню и вложенные так же, начиная с префикса </a:t>
            </a:r>
            <a:r>
              <a:rPr lang="en-US" sz="2000" i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mnu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6" name="Рисунок 5"/>
          <p:cNvPicPr/>
          <p:nvPr/>
        </p:nvPicPr>
        <p:blipFill rotWithShape="1">
          <a:blip r:embed="rId2"/>
          <a:srcRect t="3073" r="68252" b="73706"/>
          <a:stretch/>
        </p:blipFill>
        <p:spPr bwMode="auto">
          <a:xfrm>
            <a:off x="4532413" y="2630584"/>
            <a:ext cx="3784003" cy="216656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Прямоугольник 6"/>
          <p:cNvSpPr/>
          <p:nvPr/>
        </p:nvSpPr>
        <p:spPr>
          <a:xfrm>
            <a:off x="5056263" y="3933056"/>
            <a:ext cx="2664296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8" name="Прямая со стрелкой 7"/>
          <p:cNvCxnSpPr/>
          <p:nvPr/>
        </p:nvCxnSpPr>
        <p:spPr>
          <a:xfrm flipV="1">
            <a:off x="3635896" y="4199278"/>
            <a:ext cx="1704235" cy="117393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 стрелкой 8"/>
          <p:cNvCxnSpPr/>
          <p:nvPr/>
        </p:nvCxnSpPr>
        <p:spPr>
          <a:xfrm flipV="1">
            <a:off x="4826109" y="4199278"/>
            <a:ext cx="1704235" cy="117393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Прямоугольник 3"/>
          <p:cNvSpPr/>
          <p:nvPr/>
        </p:nvSpPr>
        <p:spPr>
          <a:xfrm>
            <a:off x="1958344" y="5451170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ru-RU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пункты главного меню</a:t>
            </a:r>
            <a:endParaRPr lang="ru-RU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1824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Компоновка меню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92523" y="691592"/>
            <a:ext cx="864096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перед физическим заполнением меню его рекомендуется макетировать, например, таблично</a:t>
            </a:r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aphicFrame>
        <p:nvGraphicFramePr>
          <p:cNvPr id="2" name="Таблица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8990093"/>
              </p:ext>
            </p:extLst>
          </p:nvPr>
        </p:nvGraphicFramePr>
        <p:xfrm>
          <a:off x="899592" y="2420888"/>
          <a:ext cx="7488832" cy="1656184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2548441">
                  <a:extLst>
                    <a:ext uri="{9D8B030D-6E8A-4147-A177-3AD203B41FA5}">
                      <a16:colId xmlns:a16="http://schemas.microsoft.com/office/drawing/2014/main" val="3232603920"/>
                    </a:ext>
                  </a:extLst>
                </a:gridCol>
                <a:gridCol w="2298839">
                  <a:extLst>
                    <a:ext uri="{9D8B030D-6E8A-4147-A177-3AD203B41FA5}">
                      <a16:colId xmlns:a16="http://schemas.microsoft.com/office/drawing/2014/main" val="1688930970"/>
                    </a:ext>
                  </a:extLst>
                </a:gridCol>
                <a:gridCol w="2641552">
                  <a:extLst>
                    <a:ext uri="{9D8B030D-6E8A-4147-A177-3AD203B41FA5}">
                      <a16:colId xmlns:a16="http://schemas.microsoft.com/office/drawing/2014/main" val="454765061"/>
                    </a:ext>
                  </a:extLst>
                </a:gridCol>
              </a:tblGrid>
              <a:tr h="41404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Файл</a:t>
                      </a:r>
                      <a:endParaRPr lang="ru-RU" sz="1600" b="1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ru-RU" sz="1600" b="1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Справка</a:t>
                      </a:r>
                      <a:endParaRPr lang="ru-RU" sz="1600" b="1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24279940"/>
                  </a:ext>
                </a:extLst>
              </a:tr>
              <a:tr h="41404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Старт </a:t>
                      </a:r>
                      <a:r>
                        <a:rPr lang="en-US" sz="16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&gt;</a:t>
                      </a:r>
                      <a:endParaRPr lang="ru-RU" sz="1600" b="1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&gt; </a:t>
                      </a:r>
                      <a:r>
                        <a:rPr lang="ru-RU" sz="16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Начало работы</a:t>
                      </a:r>
                      <a:endParaRPr lang="ru-RU" sz="1600" b="1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Показать справку</a:t>
                      </a:r>
                      <a:endParaRPr lang="ru-RU" sz="1600" b="1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26926320"/>
                  </a:ext>
                </a:extLst>
              </a:tr>
              <a:tr h="41404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ru-RU" sz="1600" b="1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&gt; </a:t>
                      </a:r>
                      <a:r>
                        <a:rPr lang="ru-RU" sz="16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Сброс</a:t>
                      </a:r>
                      <a:endParaRPr lang="ru-RU" sz="1600" b="1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ru-RU" sz="1600" b="1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16611065"/>
                  </a:ext>
                </a:extLst>
              </a:tr>
              <a:tr h="41404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Выйти</a:t>
                      </a:r>
                      <a:endParaRPr lang="ru-RU" sz="1600" b="1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ru-RU" sz="1600" b="1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ru-RU" sz="16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774358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36980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Компоновка меню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92523" y="691592"/>
            <a:ext cx="864096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про имена переменных, связанных с пунктами меню, </a:t>
            </a:r>
          </a:p>
          <a:p>
            <a:pPr algn="ctr"/>
            <a:r>
              <a:rPr lang="ru-RU" sz="2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так же следует думать заранее и дублировать их в макете</a:t>
            </a:r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aphicFrame>
        <p:nvGraphicFramePr>
          <p:cNvPr id="3" name="Таблица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807197"/>
              </p:ext>
            </p:extLst>
          </p:nvPr>
        </p:nvGraphicFramePr>
        <p:xfrm>
          <a:off x="683568" y="2348880"/>
          <a:ext cx="7776864" cy="1440160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2646458">
                  <a:extLst>
                    <a:ext uri="{9D8B030D-6E8A-4147-A177-3AD203B41FA5}">
                      <a16:colId xmlns:a16="http://schemas.microsoft.com/office/drawing/2014/main" val="831486196"/>
                    </a:ext>
                  </a:extLst>
                </a:gridCol>
                <a:gridCol w="2387256">
                  <a:extLst>
                    <a:ext uri="{9D8B030D-6E8A-4147-A177-3AD203B41FA5}">
                      <a16:colId xmlns:a16="http://schemas.microsoft.com/office/drawing/2014/main" val="488028048"/>
                    </a:ext>
                  </a:extLst>
                </a:gridCol>
                <a:gridCol w="2743150">
                  <a:extLst>
                    <a:ext uri="{9D8B030D-6E8A-4147-A177-3AD203B41FA5}">
                      <a16:colId xmlns:a16="http://schemas.microsoft.com/office/drawing/2014/main" val="1355572311"/>
                    </a:ext>
                  </a:extLst>
                </a:gridCol>
              </a:tblGrid>
              <a:tr h="3600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1" i="1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mnuFile</a:t>
                      </a:r>
                      <a:endParaRPr lang="ru-RU" sz="1600" b="1" i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b="1" i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ru-RU" sz="1600" b="1" i="1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1" i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mnuHelp</a:t>
                      </a:r>
                      <a:endParaRPr lang="ru-RU" sz="1600" b="1" i="1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23818862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1" i="1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mnuStart</a:t>
                      </a:r>
                      <a:endParaRPr lang="ru-RU" sz="1600" b="1" i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1" i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mnuStartRun</a:t>
                      </a:r>
                      <a:endParaRPr lang="ru-RU" sz="1600" b="1" i="1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1" i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mnuHelpShow</a:t>
                      </a:r>
                      <a:endParaRPr lang="ru-RU" sz="1600" b="1" i="1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09908747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1" i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ru-RU" sz="1600" b="1" i="1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1" i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mnuStartReset</a:t>
                      </a:r>
                      <a:endParaRPr lang="ru-RU" sz="1600" b="1" i="1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b="1" i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ru-RU" sz="1600" b="1" i="1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84611740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1" i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mnuExit</a:t>
                      </a:r>
                      <a:endParaRPr lang="ru-RU" sz="1600" b="1" i="1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1" i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ru-RU" sz="1600" b="1" i="1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b="1" i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ru-RU" sz="1600" b="1" i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924225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23230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Компоновка меню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92523" y="691592"/>
            <a:ext cx="864096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Обратите внимание!</a:t>
            </a:r>
          </a:p>
          <a:p>
            <a:pPr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Меню как компонент </a:t>
            </a:r>
            <a:r>
              <a:rPr lang="en-US" sz="2000" i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Visual C#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кране неустойчив, в связи с чем в большинстве ситуаций его рекомендуется компоновать кодом.</a:t>
            </a:r>
          </a:p>
          <a:p>
            <a:pPr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Отработке навыков компоновки ГПИ кодом посвящена работа №3 курса «Методы программирования».</a:t>
            </a:r>
          </a:p>
        </p:txBody>
      </p:sp>
    </p:spTree>
    <p:extLst>
      <p:ext uri="{BB962C8B-B14F-4D97-AF65-F5344CB8AC3E}">
        <p14:creationId xmlns:p14="http://schemas.microsoft.com/office/powerpoint/2010/main" val="2279587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Компоновка меню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92523" y="691592"/>
            <a:ext cx="864096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настройка горячих клавиш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268760"/>
            <a:ext cx="4390476" cy="301904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4797152"/>
            <a:ext cx="2809524" cy="162857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8662" y="4901913"/>
            <a:ext cx="2466667" cy="141904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4626" y="1600605"/>
            <a:ext cx="2685714" cy="474285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15" name="Прямая со стрелкой 14"/>
          <p:cNvCxnSpPr/>
          <p:nvPr/>
        </p:nvCxnSpPr>
        <p:spPr>
          <a:xfrm flipH="1" flipV="1">
            <a:off x="1006598" y="2132856"/>
            <a:ext cx="901106" cy="79208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Прямоугольник 17"/>
          <p:cNvSpPr/>
          <p:nvPr/>
        </p:nvSpPr>
        <p:spPr>
          <a:xfrm>
            <a:off x="144016" y="2924944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ru-RU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Подпункты пункта главного меню</a:t>
            </a:r>
            <a:endParaRPr lang="ru-RU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9" name="Прямоугольник 18"/>
          <p:cNvSpPr/>
          <p:nvPr/>
        </p:nvSpPr>
        <p:spPr>
          <a:xfrm>
            <a:off x="395069" y="5977034"/>
            <a:ext cx="2520747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0" name="Прямая со стрелкой 19"/>
          <p:cNvCxnSpPr/>
          <p:nvPr/>
        </p:nvCxnSpPr>
        <p:spPr>
          <a:xfrm flipV="1">
            <a:off x="2919354" y="5507360"/>
            <a:ext cx="860558" cy="46967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 стрелкой 22"/>
          <p:cNvCxnSpPr/>
          <p:nvPr/>
        </p:nvCxnSpPr>
        <p:spPr>
          <a:xfrm flipV="1">
            <a:off x="5153371" y="1773486"/>
            <a:ext cx="1650877" cy="414141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Прямоугольник 24"/>
          <p:cNvSpPr/>
          <p:nvPr/>
        </p:nvSpPr>
        <p:spPr>
          <a:xfrm>
            <a:off x="3747769" y="5860965"/>
            <a:ext cx="1472303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22877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Компоновка меню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92523" y="691592"/>
            <a:ext cx="864096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отображение настроенных горячих клавиш</a:t>
            </a: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6096" y="2152537"/>
            <a:ext cx="2819048" cy="164761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1412776"/>
            <a:ext cx="4390476" cy="301904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4" name="Прямоугольник 13"/>
          <p:cNvSpPr/>
          <p:nvPr/>
        </p:nvSpPr>
        <p:spPr>
          <a:xfrm>
            <a:off x="1475657" y="1864505"/>
            <a:ext cx="576064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Прямоугольник 14"/>
          <p:cNvSpPr/>
          <p:nvPr/>
        </p:nvSpPr>
        <p:spPr>
          <a:xfrm>
            <a:off x="6824097" y="3356992"/>
            <a:ext cx="576064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8" name="Прямая со стрелкой 17"/>
          <p:cNvCxnSpPr/>
          <p:nvPr/>
        </p:nvCxnSpPr>
        <p:spPr>
          <a:xfrm>
            <a:off x="2051721" y="2152537"/>
            <a:ext cx="4772376" cy="1204455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3580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Компоновка меню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92523" y="691592"/>
            <a:ext cx="864096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разделитель обеспечивает смысловое разделение подпунктов меню, относящихся к одному и тому же пункту главного меню</a:t>
            </a: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523" y="1767704"/>
            <a:ext cx="4091445" cy="281342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9206" y="4869160"/>
            <a:ext cx="2809524" cy="125714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9992" y="1767704"/>
            <a:ext cx="4091446" cy="281342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5" name="Прямоугольник 14"/>
          <p:cNvSpPr/>
          <p:nvPr/>
        </p:nvSpPr>
        <p:spPr>
          <a:xfrm>
            <a:off x="611561" y="3030400"/>
            <a:ext cx="1080120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7" name="Прямая со стрелкой 16"/>
          <p:cNvCxnSpPr/>
          <p:nvPr/>
        </p:nvCxnSpPr>
        <p:spPr>
          <a:xfrm flipV="1">
            <a:off x="1691681" y="2492896"/>
            <a:ext cx="2952327" cy="64807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 стрелкой 18"/>
          <p:cNvCxnSpPr/>
          <p:nvPr/>
        </p:nvCxnSpPr>
        <p:spPr>
          <a:xfrm flipH="1">
            <a:off x="2987824" y="2492896"/>
            <a:ext cx="1800200" cy="266429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7284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Компоновка меню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92523" y="691592"/>
            <a:ext cx="864096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обрабатываемое событие по умолчанию – </a:t>
            </a:r>
          </a:p>
          <a:p>
            <a:pPr algn="ctr"/>
            <a:r>
              <a:rPr lang="ru-RU" sz="2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щелчок кнопкой мыши по пункту меню </a:t>
            </a:r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537" y="1659692"/>
            <a:ext cx="4091446" cy="281342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9912" y="3842804"/>
            <a:ext cx="5172134" cy="276830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17" name="Прямая со стрелкой 16"/>
          <p:cNvCxnSpPr/>
          <p:nvPr/>
        </p:nvCxnSpPr>
        <p:spPr>
          <a:xfrm>
            <a:off x="1979712" y="2525275"/>
            <a:ext cx="3744416" cy="335199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6606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290578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Контекстное меню</a:t>
            </a:r>
          </a:p>
        </p:txBody>
      </p:sp>
    </p:spTree>
    <p:extLst>
      <p:ext uri="{BB962C8B-B14F-4D97-AF65-F5344CB8AC3E}">
        <p14:creationId xmlns:p14="http://schemas.microsoft.com/office/powerpoint/2010/main" val="3350514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188640"/>
            <a:ext cx="89289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Экранные кнопки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92523" y="611396"/>
            <a:ext cx="86409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подготовка кнопок к размещению на них пиктограмм</a:t>
            </a:r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082970"/>
            <a:ext cx="3695238" cy="278095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2" name="Прямоугольник 21"/>
          <p:cNvSpPr/>
          <p:nvPr/>
        </p:nvSpPr>
        <p:spPr>
          <a:xfrm>
            <a:off x="467544" y="1403080"/>
            <a:ext cx="576064" cy="5137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5976" y="1082970"/>
            <a:ext cx="3695238" cy="278095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2" name="Прямоугольник 11"/>
          <p:cNvSpPr/>
          <p:nvPr/>
        </p:nvSpPr>
        <p:spPr>
          <a:xfrm>
            <a:off x="4788024" y="1409631"/>
            <a:ext cx="576064" cy="5137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8833" y="4365104"/>
            <a:ext cx="2809524" cy="198095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3155" y="4370635"/>
            <a:ext cx="2800000" cy="198095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5" name="Прямоугольник 14"/>
          <p:cNvSpPr/>
          <p:nvPr/>
        </p:nvSpPr>
        <p:spPr>
          <a:xfrm>
            <a:off x="1115616" y="5589240"/>
            <a:ext cx="1368152" cy="2479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рямоугольник 15"/>
          <p:cNvSpPr/>
          <p:nvPr/>
        </p:nvSpPr>
        <p:spPr>
          <a:xfrm>
            <a:off x="878121" y="6103661"/>
            <a:ext cx="1677656" cy="2479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Прямоугольник 18"/>
          <p:cNvSpPr/>
          <p:nvPr/>
        </p:nvSpPr>
        <p:spPr>
          <a:xfrm>
            <a:off x="5076056" y="5569348"/>
            <a:ext cx="1440160" cy="2479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Прямоугольник 19"/>
          <p:cNvSpPr/>
          <p:nvPr/>
        </p:nvSpPr>
        <p:spPr>
          <a:xfrm>
            <a:off x="4932040" y="6103661"/>
            <a:ext cx="1584176" cy="2479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1" name="Прямая со стрелкой 20"/>
          <p:cNvCxnSpPr/>
          <p:nvPr/>
        </p:nvCxnSpPr>
        <p:spPr>
          <a:xfrm>
            <a:off x="1043608" y="1916832"/>
            <a:ext cx="288032" cy="273630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 стрелкой 22"/>
          <p:cNvCxnSpPr/>
          <p:nvPr/>
        </p:nvCxnSpPr>
        <p:spPr>
          <a:xfrm>
            <a:off x="5364088" y="1916832"/>
            <a:ext cx="0" cy="273630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8702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Контекстное меню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92523" y="691592"/>
            <a:ext cx="864096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появляется в графическом конструкторе в области экранной формы только после взятия в фокус элемента, расположенного снизу рабочей области конструктора</a:t>
            </a:r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415" y="1808088"/>
            <a:ext cx="4838095" cy="198095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5" name="Рисунок 14"/>
          <p:cNvPicPr>
            <a:picLocks noChangeAspect="1"/>
          </p:cNvPicPr>
          <p:nvPr/>
        </p:nvPicPr>
        <p:blipFill rotWithShape="1">
          <a:blip r:embed="rId3"/>
          <a:srcRect b="42757"/>
          <a:stretch/>
        </p:blipFill>
        <p:spPr>
          <a:xfrm>
            <a:off x="4430415" y="4725144"/>
            <a:ext cx="4390476" cy="172819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6" name="Рисунок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663" y="4998764"/>
            <a:ext cx="2238095" cy="59047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20" name="Прямая со стрелкой 19"/>
          <p:cNvCxnSpPr/>
          <p:nvPr/>
        </p:nvCxnSpPr>
        <p:spPr>
          <a:xfrm>
            <a:off x="1691680" y="2474102"/>
            <a:ext cx="2844524" cy="276230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Прямоугольник 22"/>
          <p:cNvSpPr/>
          <p:nvPr/>
        </p:nvSpPr>
        <p:spPr>
          <a:xfrm>
            <a:off x="4536204" y="5236406"/>
            <a:ext cx="1835995" cy="71287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5" name="Прямая со стрелкой 24"/>
          <p:cNvCxnSpPr/>
          <p:nvPr/>
        </p:nvCxnSpPr>
        <p:spPr>
          <a:xfrm>
            <a:off x="2339752" y="5301209"/>
            <a:ext cx="2196452" cy="14401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8164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Контекстное меню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92523" y="691592"/>
            <a:ext cx="864096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прикреплённые компоненты снизу рабочей </a:t>
            </a:r>
          </a:p>
          <a:p>
            <a:pPr algn="ctr"/>
            <a:r>
              <a:rPr lang="ru-RU" sz="2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области графического конструктора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668" y="1916832"/>
            <a:ext cx="7954664" cy="458283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1" name="Прямоугольник 10"/>
          <p:cNvSpPr/>
          <p:nvPr/>
        </p:nvSpPr>
        <p:spPr>
          <a:xfrm>
            <a:off x="827584" y="5373216"/>
            <a:ext cx="1835995" cy="4968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71627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Контекстное меню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92523" y="691592"/>
            <a:ext cx="864096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при запуске будет вести себя как любой контекст – </a:t>
            </a:r>
          </a:p>
          <a:p>
            <a:pPr algn="ctr"/>
            <a:r>
              <a:rPr lang="ru-RU" sz="2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по правой кнопке мыши</a:t>
            </a:r>
          </a:p>
        </p:txBody>
      </p:sp>
      <p:pic>
        <p:nvPicPr>
          <p:cNvPr id="15" name="Рисунок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418064"/>
            <a:ext cx="4390476" cy="301904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Рисунок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2080" y="1424365"/>
            <a:ext cx="2800000" cy="142857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8" name="Рисунок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9182" y="3043612"/>
            <a:ext cx="2819048" cy="160952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9" name="Рисунок 18"/>
          <p:cNvPicPr>
            <a:picLocks noChangeAspect="1"/>
          </p:cNvPicPr>
          <p:nvPr/>
        </p:nvPicPr>
        <p:blipFill rotWithShape="1">
          <a:blip r:embed="rId5"/>
          <a:srcRect b="39025"/>
          <a:stretch/>
        </p:blipFill>
        <p:spPr>
          <a:xfrm>
            <a:off x="237430" y="4816954"/>
            <a:ext cx="4257143" cy="18002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11" name="Прямая со стрелкой 10"/>
          <p:cNvCxnSpPr/>
          <p:nvPr/>
        </p:nvCxnSpPr>
        <p:spPr>
          <a:xfrm flipV="1">
            <a:off x="3676235" y="1755453"/>
            <a:ext cx="1687853" cy="116949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 стрелкой 12"/>
          <p:cNvCxnSpPr/>
          <p:nvPr/>
        </p:nvCxnSpPr>
        <p:spPr>
          <a:xfrm>
            <a:off x="3653452" y="3057423"/>
            <a:ext cx="1710636" cy="33034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Прямоугольник 19"/>
          <p:cNvSpPr/>
          <p:nvPr/>
        </p:nvSpPr>
        <p:spPr>
          <a:xfrm>
            <a:off x="5364088" y="3848374"/>
            <a:ext cx="2592288" cy="6376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09285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290578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Настройка экранных списков</a:t>
            </a:r>
          </a:p>
        </p:txBody>
      </p:sp>
    </p:spTree>
    <p:extLst>
      <p:ext uri="{BB962C8B-B14F-4D97-AF65-F5344CB8AC3E}">
        <p14:creationId xmlns:p14="http://schemas.microsoft.com/office/powerpoint/2010/main" val="2079242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Настройка экранных списков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92523" y="691592"/>
            <a:ext cx="864096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выбор списка из перечня стандартных элементов управления </a:t>
            </a:r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Определяем элемент управления по названию класса – </a:t>
            </a:r>
            <a:r>
              <a:rPr lang="en-US" sz="2000" i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ListBox</a:t>
            </a:r>
            <a:r>
              <a:rPr lang="ru-RU" sz="2000" i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</a:t>
            </a:r>
          </a:p>
        </p:txBody>
      </p:sp>
      <p:pic>
        <p:nvPicPr>
          <p:cNvPr id="7" name="Рисунок 6"/>
          <p:cNvPicPr/>
          <p:nvPr/>
        </p:nvPicPr>
        <p:blipFill rotWithShape="1">
          <a:blip r:embed="rId2"/>
          <a:srcRect t="2868" r="59914" b="65793"/>
          <a:stretch/>
        </p:blipFill>
        <p:spPr bwMode="auto">
          <a:xfrm>
            <a:off x="323528" y="1916833"/>
            <a:ext cx="4752528" cy="290854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Рисунок 5"/>
          <p:cNvPicPr/>
          <p:nvPr/>
        </p:nvPicPr>
        <p:blipFill rotWithShape="1">
          <a:blip r:embed="rId3"/>
          <a:srcRect t="2868" r="58952" b="54527"/>
          <a:stretch/>
        </p:blipFill>
        <p:spPr bwMode="auto">
          <a:xfrm>
            <a:off x="4944858" y="3387531"/>
            <a:ext cx="4055207" cy="329485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Прямоугольник 7"/>
          <p:cNvSpPr/>
          <p:nvPr/>
        </p:nvSpPr>
        <p:spPr>
          <a:xfrm>
            <a:off x="593307" y="3429000"/>
            <a:ext cx="1098425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 8"/>
          <p:cNvSpPr/>
          <p:nvPr/>
        </p:nvSpPr>
        <p:spPr>
          <a:xfrm>
            <a:off x="5364088" y="4579297"/>
            <a:ext cx="1512168" cy="196088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1" name="Прямая со стрелкой 10"/>
          <p:cNvCxnSpPr/>
          <p:nvPr/>
        </p:nvCxnSpPr>
        <p:spPr>
          <a:xfrm>
            <a:off x="1691732" y="3718862"/>
            <a:ext cx="3672356" cy="86043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7467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Настройка экранных списков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92523" y="691592"/>
            <a:ext cx="864096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наполнение списка элементами через графический конструктор</a:t>
            </a:r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 перечне свойств необходимо найти позицию </a:t>
            </a:r>
            <a:r>
              <a:rPr lang="en-US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Items (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элементы</a:t>
            </a:r>
            <a:r>
              <a:rPr lang="en-US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представляющую собой коллекцию (структурный, типизированный список)</a:t>
            </a:r>
            <a:r>
              <a:rPr lang="ru-RU" sz="2000" i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</a:t>
            </a:r>
          </a:p>
        </p:txBody>
      </p:sp>
      <p:pic>
        <p:nvPicPr>
          <p:cNvPr id="7" name="Рисунок 6"/>
          <p:cNvPicPr/>
          <p:nvPr/>
        </p:nvPicPr>
        <p:blipFill rotWithShape="1">
          <a:blip r:embed="rId2"/>
          <a:srcRect l="77445" t="53462" b="31176"/>
          <a:stretch/>
        </p:blipFill>
        <p:spPr bwMode="auto">
          <a:xfrm>
            <a:off x="395536" y="2708920"/>
            <a:ext cx="3406340" cy="181621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Рисунок 5"/>
          <p:cNvPicPr/>
          <p:nvPr/>
        </p:nvPicPr>
        <p:blipFill>
          <a:blip r:embed="rId3"/>
          <a:stretch>
            <a:fillRect/>
          </a:stretch>
        </p:blipFill>
        <p:spPr>
          <a:xfrm>
            <a:off x="4292703" y="3717032"/>
            <a:ext cx="4540780" cy="288325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8" name="Прямая со стрелкой 7"/>
          <p:cNvCxnSpPr/>
          <p:nvPr/>
        </p:nvCxnSpPr>
        <p:spPr>
          <a:xfrm>
            <a:off x="3419872" y="4005064"/>
            <a:ext cx="1872208" cy="79208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2066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188640"/>
            <a:ext cx="892899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Настройка экранных списков</a:t>
            </a:r>
          </a:p>
          <a:p>
            <a:pPr algn="ctr"/>
            <a:endParaRPr lang="ru-RU" sz="2800" b="1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192523" y="691592"/>
            <a:ext cx="864096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связь содержимого списка с постановкой задачи курса, посвящённой проектированию ГПИ с меню </a:t>
            </a:r>
          </a:p>
          <a:p>
            <a:pPr algn="ctr"/>
            <a:r>
              <a:rPr lang="ru-RU" sz="2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через графический конструктор</a:t>
            </a:r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 задаче на интерфейсных элементах управления, способных содержать графику, необходимо изобразить геометрические фигуры программным способом</a:t>
            </a:r>
            <a:r>
              <a:rPr lang="ru-RU" sz="2000" i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</a:t>
            </a:r>
          </a:p>
        </p:txBody>
      </p:sp>
      <p:pic>
        <p:nvPicPr>
          <p:cNvPr id="7" name="Рисунок 6"/>
          <p:cNvPicPr/>
          <p:nvPr/>
        </p:nvPicPr>
        <p:blipFill>
          <a:blip r:embed="rId2"/>
          <a:stretch>
            <a:fillRect/>
          </a:stretch>
        </p:blipFill>
        <p:spPr>
          <a:xfrm>
            <a:off x="251520" y="3140968"/>
            <a:ext cx="4762281" cy="302433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Рисунок 5"/>
          <p:cNvPicPr/>
          <p:nvPr/>
        </p:nvPicPr>
        <p:blipFill rotWithShape="1">
          <a:blip r:embed="rId3"/>
          <a:srcRect l="-1" t="3072" r="68471" b="53503"/>
          <a:stretch/>
        </p:blipFill>
        <p:spPr bwMode="auto">
          <a:xfrm>
            <a:off x="5500549" y="2938361"/>
            <a:ext cx="3312368" cy="357114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8" name="Прямая со стрелкой 7"/>
          <p:cNvCxnSpPr/>
          <p:nvPr/>
        </p:nvCxnSpPr>
        <p:spPr>
          <a:xfrm>
            <a:off x="974328" y="3915912"/>
            <a:ext cx="5037832" cy="59320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3962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188640"/>
            <a:ext cx="892899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Настройка экранных списков</a:t>
            </a:r>
          </a:p>
          <a:p>
            <a:pPr algn="ctr"/>
            <a:endParaRPr lang="ru-RU" sz="2800" b="1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192523" y="691592"/>
            <a:ext cx="864096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часто проще бывает набирать элементы экранного </a:t>
            </a:r>
          </a:p>
          <a:p>
            <a:pPr algn="ctr"/>
            <a:r>
              <a:rPr lang="ru-RU" sz="2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списка из массива</a:t>
            </a:r>
            <a:endParaRPr lang="ru-RU" sz="2000" i="1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2420888"/>
            <a:ext cx="7238095" cy="421904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6016" y="1596712"/>
            <a:ext cx="4238625" cy="29337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8" name="Прямая со стрелкой 7"/>
          <p:cNvCxnSpPr/>
          <p:nvPr/>
        </p:nvCxnSpPr>
        <p:spPr>
          <a:xfrm flipV="1">
            <a:off x="3089032" y="2852936"/>
            <a:ext cx="1771000" cy="301692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3282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188640"/>
            <a:ext cx="892899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Настройка экранных списков</a:t>
            </a:r>
          </a:p>
          <a:p>
            <a:pPr algn="ctr"/>
            <a:endParaRPr lang="ru-RU" sz="2800" b="1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192523" y="691592"/>
            <a:ext cx="864096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использование индексации для обращения к элементам</a:t>
            </a:r>
            <a:endParaRPr lang="ru-RU" sz="2000" i="1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340768"/>
            <a:ext cx="4238625" cy="29337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1792" y="1340768"/>
            <a:ext cx="4238625" cy="29337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11" name="Прямая со стрелкой 10"/>
          <p:cNvCxnSpPr/>
          <p:nvPr/>
        </p:nvCxnSpPr>
        <p:spPr>
          <a:xfrm flipV="1">
            <a:off x="5421872" y="1916832"/>
            <a:ext cx="936104" cy="20861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0095" y="5157192"/>
            <a:ext cx="5923809" cy="80952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12" name="Прямая со стрелкой 11"/>
          <p:cNvCxnSpPr/>
          <p:nvPr/>
        </p:nvCxnSpPr>
        <p:spPr>
          <a:xfrm flipH="1">
            <a:off x="899592" y="1645699"/>
            <a:ext cx="360040" cy="38726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Прямоугольник 14"/>
          <p:cNvSpPr/>
          <p:nvPr/>
        </p:nvSpPr>
        <p:spPr>
          <a:xfrm>
            <a:off x="323528" y="2025471"/>
            <a:ext cx="720080" cy="999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6" name="Прямая со стрелкой 15"/>
          <p:cNvCxnSpPr/>
          <p:nvPr/>
        </p:nvCxnSpPr>
        <p:spPr>
          <a:xfrm>
            <a:off x="1043608" y="2144264"/>
            <a:ext cx="2592288" cy="305732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 стрелкой 17"/>
          <p:cNvCxnSpPr/>
          <p:nvPr/>
        </p:nvCxnSpPr>
        <p:spPr>
          <a:xfrm flipV="1">
            <a:off x="6732240" y="1974426"/>
            <a:ext cx="0" cy="361328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6147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188640"/>
            <a:ext cx="892899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Настройка экранных списков</a:t>
            </a:r>
          </a:p>
          <a:p>
            <a:pPr algn="ctr"/>
            <a:endParaRPr lang="ru-RU" sz="2800" b="1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192523" y="691592"/>
            <a:ext cx="864096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выбор, сделанный по умолчанию</a:t>
            </a:r>
            <a:endParaRPr lang="ru-RU" sz="2000" i="1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340768"/>
            <a:ext cx="4237567" cy="29337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905" y="4486473"/>
            <a:ext cx="6428571" cy="20380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6016" y="1340768"/>
            <a:ext cx="4238625" cy="29337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17" name="Прямая со стрелкой 16"/>
          <p:cNvCxnSpPr/>
          <p:nvPr/>
        </p:nvCxnSpPr>
        <p:spPr>
          <a:xfrm flipV="1">
            <a:off x="2915816" y="1988840"/>
            <a:ext cx="1928934" cy="403244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Прямоугольник 18"/>
          <p:cNvSpPr/>
          <p:nvPr/>
        </p:nvSpPr>
        <p:spPr>
          <a:xfrm>
            <a:off x="611560" y="6021288"/>
            <a:ext cx="2304256" cy="3188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7491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188640"/>
            <a:ext cx="89289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Экранные кнопки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92523" y="611396"/>
            <a:ext cx="86409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поиск готовых подходящих пиктограмм</a:t>
            </a:r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809" y="1403484"/>
            <a:ext cx="7752381" cy="102857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423" y="2854811"/>
            <a:ext cx="7753934" cy="311223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Прямоугольник 6"/>
          <p:cNvSpPr/>
          <p:nvPr/>
        </p:nvSpPr>
        <p:spPr>
          <a:xfrm>
            <a:off x="4544599" y="4389898"/>
            <a:ext cx="819489" cy="8393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34988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188640"/>
            <a:ext cx="892899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Настройка экранных списков</a:t>
            </a:r>
          </a:p>
          <a:p>
            <a:pPr algn="ctr"/>
            <a:endParaRPr lang="ru-RU" sz="2800" b="1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192523" y="691592"/>
            <a:ext cx="864096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сброс выбора в списке (частичная увязка)</a:t>
            </a:r>
            <a:endParaRPr lang="ru-RU" sz="2000" i="1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679" y="1174360"/>
            <a:ext cx="4238625" cy="29337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4858" y="1174360"/>
            <a:ext cx="4238625" cy="29337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679" y="4293096"/>
            <a:ext cx="6114286" cy="239047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13" name="Прямая со стрелкой 12"/>
          <p:cNvCxnSpPr/>
          <p:nvPr/>
        </p:nvCxnSpPr>
        <p:spPr>
          <a:xfrm flipH="1">
            <a:off x="2490041" y="3415901"/>
            <a:ext cx="360040" cy="38726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Прямоугольник 13"/>
          <p:cNvSpPr/>
          <p:nvPr/>
        </p:nvSpPr>
        <p:spPr>
          <a:xfrm>
            <a:off x="1742808" y="3716291"/>
            <a:ext cx="884976" cy="28501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5" name="Прямая со стрелкой 14"/>
          <p:cNvCxnSpPr/>
          <p:nvPr/>
        </p:nvCxnSpPr>
        <p:spPr>
          <a:xfrm>
            <a:off x="2390991" y="4001304"/>
            <a:ext cx="0" cy="180396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Прямоугольник 19"/>
          <p:cNvSpPr/>
          <p:nvPr/>
        </p:nvSpPr>
        <p:spPr>
          <a:xfrm>
            <a:off x="1403648" y="6165304"/>
            <a:ext cx="1656184" cy="28501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1" name="Прямая со стрелкой 20"/>
          <p:cNvCxnSpPr/>
          <p:nvPr/>
        </p:nvCxnSpPr>
        <p:spPr>
          <a:xfrm flipV="1">
            <a:off x="3059832" y="4001304"/>
            <a:ext cx="1709454" cy="21640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Прямая со стрелкой 25"/>
          <p:cNvCxnSpPr/>
          <p:nvPr/>
        </p:nvCxnSpPr>
        <p:spPr>
          <a:xfrm flipV="1">
            <a:off x="3025735" y="4653136"/>
            <a:ext cx="466145" cy="151216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3721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679" y="4318408"/>
            <a:ext cx="5201583" cy="232445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TextBox 9"/>
          <p:cNvSpPr txBox="1"/>
          <p:nvPr/>
        </p:nvSpPr>
        <p:spPr>
          <a:xfrm>
            <a:off x="107504" y="188640"/>
            <a:ext cx="892899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Настройка экранных списков</a:t>
            </a:r>
          </a:p>
          <a:p>
            <a:pPr algn="ctr"/>
            <a:endParaRPr lang="ru-RU" sz="2800" b="1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192523" y="691592"/>
            <a:ext cx="864096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сброс выбора в списке (полная увязка)</a:t>
            </a:r>
            <a:endParaRPr lang="ru-RU" sz="2000" i="1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679" y="1174360"/>
            <a:ext cx="4238625" cy="29337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13" name="Прямая со стрелкой 12"/>
          <p:cNvCxnSpPr/>
          <p:nvPr/>
        </p:nvCxnSpPr>
        <p:spPr>
          <a:xfrm flipH="1">
            <a:off x="2490041" y="3415901"/>
            <a:ext cx="360040" cy="38726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Прямоугольник 13"/>
          <p:cNvSpPr/>
          <p:nvPr/>
        </p:nvSpPr>
        <p:spPr>
          <a:xfrm>
            <a:off x="1742808" y="3716291"/>
            <a:ext cx="884976" cy="28501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5" name="Прямая со стрелкой 14"/>
          <p:cNvCxnSpPr/>
          <p:nvPr/>
        </p:nvCxnSpPr>
        <p:spPr>
          <a:xfrm>
            <a:off x="1742808" y="4001304"/>
            <a:ext cx="0" cy="197145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Прямоугольник 19"/>
          <p:cNvSpPr/>
          <p:nvPr/>
        </p:nvSpPr>
        <p:spPr>
          <a:xfrm>
            <a:off x="1175606" y="6202593"/>
            <a:ext cx="1452178" cy="28501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6" name="Прямая со стрелкой 25"/>
          <p:cNvCxnSpPr/>
          <p:nvPr/>
        </p:nvCxnSpPr>
        <p:spPr>
          <a:xfrm flipV="1">
            <a:off x="2627784" y="4653136"/>
            <a:ext cx="288032" cy="154945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Рисунок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9847" y="1174360"/>
            <a:ext cx="4238625" cy="29337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21" name="Прямая со стрелкой 20"/>
          <p:cNvCxnSpPr/>
          <p:nvPr/>
        </p:nvCxnSpPr>
        <p:spPr>
          <a:xfrm flipV="1">
            <a:off x="2627784" y="4001304"/>
            <a:ext cx="2234508" cy="220129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 стрелкой 22"/>
          <p:cNvCxnSpPr/>
          <p:nvPr/>
        </p:nvCxnSpPr>
        <p:spPr>
          <a:xfrm flipH="1">
            <a:off x="857833" y="4908315"/>
            <a:ext cx="3495" cy="51955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 стрелкой 24"/>
          <p:cNvCxnSpPr/>
          <p:nvPr/>
        </p:nvCxnSpPr>
        <p:spPr>
          <a:xfrm flipV="1">
            <a:off x="4215456" y="1772816"/>
            <a:ext cx="2516784" cy="36004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0315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290578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Настройка комбинированных списков</a:t>
            </a:r>
          </a:p>
        </p:txBody>
      </p:sp>
    </p:spTree>
    <p:extLst>
      <p:ext uri="{BB962C8B-B14F-4D97-AF65-F5344CB8AC3E}">
        <p14:creationId xmlns:p14="http://schemas.microsoft.com/office/powerpoint/2010/main" val="3195232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Настройка комбинированных списков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92523" y="691592"/>
            <a:ext cx="864096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выбор комбинированного списка из перечня стандартных элементов управления</a:t>
            </a:r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7" name="Рисунок 6"/>
          <p:cNvPicPr/>
          <p:nvPr/>
        </p:nvPicPr>
        <p:blipFill rotWithShape="1">
          <a:blip r:embed="rId2"/>
          <a:srcRect t="3073" r="59914" b="65383"/>
          <a:stretch/>
        </p:blipFill>
        <p:spPr bwMode="auto">
          <a:xfrm>
            <a:off x="323528" y="1772816"/>
            <a:ext cx="5040560" cy="310498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Рисунок 5"/>
          <p:cNvPicPr/>
          <p:nvPr/>
        </p:nvPicPr>
        <p:blipFill rotWithShape="1">
          <a:blip r:embed="rId3"/>
          <a:srcRect l="-1" t="2868" r="68889" b="53503"/>
          <a:stretch/>
        </p:blipFill>
        <p:spPr bwMode="auto">
          <a:xfrm>
            <a:off x="5056818" y="2420888"/>
            <a:ext cx="3835661" cy="421061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Прямоугольник 7"/>
          <p:cNvSpPr/>
          <p:nvPr/>
        </p:nvSpPr>
        <p:spPr>
          <a:xfrm>
            <a:off x="683568" y="2924944"/>
            <a:ext cx="1098425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9" name="Прямая со стрелкой 8"/>
          <p:cNvCxnSpPr/>
          <p:nvPr/>
        </p:nvCxnSpPr>
        <p:spPr>
          <a:xfrm>
            <a:off x="1781993" y="3235058"/>
            <a:ext cx="3878673" cy="64807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Прямоугольник 10"/>
          <p:cNvSpPr/>
          <p:nvPr/>
        </p:nvSpPr>
        <p:spPr>
          <a:xfrm>
            <a:off x="5660666" y="3883130"/>
            <a:ext cx="1287598" cy="33795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00295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Настройка комбинированных списков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92523" y="691592"/>
            <a:ext cx="864096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изменение стиля оформления комбинированного списка</a:t>
            </a:r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 целью ограничений свобод оператора, взаимодействующего с комбинированным списком</a:t>
            </a:r>
            <a:r>
              <a:rPr lang="ru-RU" sz="2000" i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</a:t>
            </a:r>
          </a:p>
        </p:txBody>
      </p:sp>
      <p:pic>
        <p:nvPicPr>
          <p:cNvPr id="7" name="Рисунок 6"/>
          <p:cNvPicPr/>
          <p:nvPr/>
        </p:nvPicPr>
        <p:blipFill rotWithShape="1">
          <a:blip r:embed="rId2"/>
          <a:srcRect l="77445" t="52712" b="5799"/>
          <a:stretch/>
        </p:blipFill>
        <p:spPr bwMode="auto">
          <a:xfrm>
            <a:off x="323528" y="2132856"/>
            <a:ext cx="3083460" cy="453650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Прямоугольник 5"/>
          <p:cNvSpPr/>
          <p:nvPr/>
        </p:nvSpPr>
        <p:spPr>
          <a:xfrm>
            <a:off x="1721242" y="4257092"/>
            <a:ext cx="1440160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8" name="Рисунок 7"/>
          <p:cNvPicPr/>
          <p:nvPr/>
        </p:nvPicPr>
        <p:blipFill rotWithShape="1">
          <a:blip r:embed="rId3"/>
          <a:srcRect l="1" t="3482" r="68765" b="54322"/>
          <a:stretch/>
        </p:blipFill>
        <p:spPr bwMode="auto">
          <a:xfrm>
            <a:off x="4513003" y="2384884"/>
            <a:ext cx="3813200" cy="403244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9" name="Прямая со стрелкой 8"/>
          <p:cNvCxnSpPr/>
          <p:nvPr/>
        </p:nvCxnSpPr>
        <p:spPr>
          <a:xfrm flipV="1">
            <a:off x="3161402" y="4085361"/>
            <a:ext cx="1914654" cy="45976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Прямоугольник 10"/>
          <p:cNvSpPr/>
          <p:nvPr/>
        </p:nvSpPr>
        <p:spPr>
          <a:xfrm>
            <a:off x="5076056" y="3797329"/>
            <a:ext cx="1368152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61875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Настройка комбинированных списков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92523" y="691592"/>
            <a:ext cx="864096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переход к заполнению комбинированного </a:t>
            </a:r>
          </a:p>
          <a:p>
            <a:pPr algn="ctr"/>
            <a:r>
              <a:rPr lang="ru-RU" sz="2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списка содержимым</a:t>
            </a:r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7" name="Рисунок 6"/>
          <p:cNvPicPr/>
          <p:nvPr/>
        </p:nvPicPr>
        <p:blipFill rotWithShape="1">
          <a:blip r:embed="rId2"/>
          <a:srcRect l="77285" t="53052" b="29537"/>
          <a:stretch/>
        </p:blipFill>
        <p:spPr bwMode="auto">
          <a:xfrm>
            <a:off x="395536" y="1700808"/>
            <a:ext cx="3600400" cy="216024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Рисунок 5"/>
          <p:cNvPicPr/>
          <p:nvPr/>
        </p:nvPicPr>
        <p:blipFill>
          <a:blip r:embed="rId3"/>
          <a:stretch>
            <a:fillRect/>
          </a:stretch>
        </p:blipFill>
        <p:spPr>
          <a:xfrm>
            <a:off x="4139951" y="3544256"/>
            <a:ext cx="4693531" cy="298108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8" name="Прямая со стрелкой 7"/>
          <p:cNvCxnSpPr/>
          <p:nvPr/>
        </p:nvCxnSpPr>
        <p:spPr>
          <a:xfrm>
            <a:off x="3614673" y="3128831"/>
            <a:ext cx="741303" cy="103354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3810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Настройка комбинированных списков</a:t>
            </a:r>
            <a:endParaRPr lang="ru-RU" sz="2800" b="1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192523" y="691592"/>
            <a:ext cx="864096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заполнение комбинированного списка наименованиями,</a:t>
            </a:r>
          </a:p>
          <a:p>
            <a:pPr algn="ctr"/>
            <a:r>
              <a:rPr lang="ru-RU" sz="2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связанными с задачей курса, посвящённой составлению через графический конструктов ГПИ с меню</a:t>
            </a:r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7" name="Рисунок 6"/>
          <p:cNvPicPr/>
          <p:nvPr/>
        </p:nvPicPr>
        <p:blipFill>
          <a:blip r:embed="rId2"/>
          <a:stretch>
            <a:fillRect/>
          </a:stretch>
        </p:blipFill>
        <p:spPr>
          <a:xfrm>
            <a:off x="323528" y="2060848"/>
            <a:ext cx="5101427" cy="32403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Рисунок 5"/>
          <p:cNvPicPr/>
          <p:nvPr/>
        </p:nvPicPr>
        <p:blipFill>
          <a:blip r:embed="rId3"/>
          <a:stretch>
            <a:fillRect/>
          </a:stretch>
        </p:blipFill>
        <p:spPr>
          <a:xfrm>
            <a:off x="5580112" y="3301701"/>
            <a:ext cx="3328941" cy="329565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8" name="Прямая со стрелкой 7"/>
          <p:cNvCxnSpPr/>
          <p:nvPr/>
        </p:nvCxnSpPr>
        <p:spPr>
          <a:xfrm>
            <a:off x="1259632" y="2924944"/>
            <a:ext cx="4464496" cy="129614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4651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Настройка комбинированных списков</a:t>
            </a:r>
            <a:endParaRPr lang="ru-RU" sz="2800" b="1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192523" y="691592"/>
            <a:ext cx="864096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набирать элементы списка бывает удобно из файла</a:t>
            </a:r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523" y="1214811"/>
            <a:ext cx="5099557" cy="543445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5357" y="1295516"/>
            <a:ext cx="4581140" cy="105336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9" name="Прямая со стрелкой 8"/>
          <p:cNvCxnSpPr/>
          <p:nvPr/>
        </p:nvCxnSpPr>
        <p:spPr>
          <a:xfrm>
            <a:off x="4860032" y="1484784"/>
            <a:ext cx="0" cy="273630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 стрелкой 12"/>
          <p:cNvCxnSpPr/>
          <p:nvPr/>
        </p:nvCxnSpPr>
        <p:spPr>
          <a:xfrm flipH="1">
            <a:off x="3059832" y="2276872"/>
            <a:ext cx="4824536" cy="216024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0964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Настройка комбинированных списков</a:t>
            </a:r>
            <a:endParaRPr lang="ru-RU" sz="2800" b="1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192523" y="691592"/>
            <a:ext cx="864096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набирать элементы списка бывает удобно из файла</a:t>
            </a:r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523" y="1214811"/>
            <a:ext cx="5099557" cy="543445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5357" y="1295516"/>
            <a:ext cx="4581140" cy="105336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13" name="Прямая со стрелкой 12"/>
          <p:cNvCxnSpPr/>
          <p:nvPr/>
        </p:nvCxnSpPr>
        <p:spPr>
          <a:xfrm flipH="1">
            <a:off x="3563888" y="1988840"/>
            <a:ext cx="1584176" cy="295232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Прямоугольник 10"/>
          <p:cNvSpPr/>
          <p:nvPr/>
        </p:nvSpPr>
        <p:spPr>
          <a:xfrm>
            <a:off x="4455357" y="1719972"/>
            <a:ext cx="2780938" cy="3408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2" name="Прямая со стрелкой 11"/>
          <p:cNvCxnSpPr/>
          <p:nvPr/>
        </p:nvCxnSpPr>
        <p:spPr>
          <a:xfrm flipH="1">
            <a:off x="1619673" y="2043835"/>
            <a:ext cx="2842639" cy="289733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Рисунок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9353" y="4962947"/>
            <a:ext cx="4257143" cy="157142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15" name="Прямая со стрелкой 14"/>
          <p:cNvCxnSpPr/>
          <p:nvPr/>
        </p:nvCxnSpPr>
        <p:spPr>
          <a:xfrm>
            <a:off x="3491880" y="5445224"/>
            <a:ext cx="144016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 стрелкой 18"/>
          <p:cNvCxnSpPr/>
          <p:nvPr/>
        </p:nvCxnSpPr>
        <p:spPr>
          <a:xfrm flipV="1">
            <a:off x="2843808" y="5517232"/>
            <a:ext cx="2088232" cy="57606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 стрелкой 20"/>
          <p:cNvCxnSpPr/>
          <p:nvPr/>
        </p:nvCxnSpPr>
        <p:spPr>
          <a:xfrm>
            <a:off x="3072843" y="5805264"/>
            <a:ext cx="1859197" cy="36004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8832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Настройка комбинированных списков</a:t>
            </a:r>
            <a:endParaRPr lang="ru-RU" sz="2800" b="1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192523" y="691592"/>
            <a:ext cx="864096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некоторые полезные свойства расширенного поиска</a:t>
            </a:r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523" y="1214812"/>
            <a:ext cx="5014318" cy="548337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9952" y="1214812"/>
            <a:ext cx="4859254" cy="548337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6" name="Прямоугольник 15"/>
          <p:cNvSpPr/>
          <p:nvPr/>
        </p:nvSpPr>
        <p:spPr>
          <a:xfrm>
            <a:off x="4788024" y="1916832"/>
            <a:ext cx="2952328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72902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188640"/>
            <a:ext cx="89289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Экранные кнопки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92523" y="611396"/>
            <a:ext cx="86409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переход к сохранению понравившейся пиктограммы</a:t>
            </a:r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916" y="1079192"/>
            <a:ext cx="2800000" cy="210476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9912" y="2420888"/>
            <a:ext cx="4848909" cy="404963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Прямоугольник 6"/>
          <p:cNvSpPr/>
          <p:nvPr/>
        </p:nvSpPr>
        <p:spPr>
          <a:xfrm>
            <a:off x="2339752" y="2636913"/>
            <a:ext cx="819489" cy="54704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9" name="Прямая со стрелкой 8"/>
          <p:cNvCxnSpPr/>
          <p:nvPr/>
        </p:nvCxnSpPr>
        <p:spPr>
          <a:xfrm>
            <a:off x="3080698" y="3154950"/>
            <a:ext cx="2859454" cy="146916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Рисунок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942" y="4128905"/>
            <a:ext cx="2927026" cy="234162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13" name="Прямая со стрелкой 12"/>
          <p:cNvCxnSpPr/>
          <p:nvPr/>
        </p:nvCxnSpPr>
        <p:spPr>
          <a:xfrm flipH="1">
            <a:off x="2912200" y="5085184"/>
            <a:ext cx="3027952" cy="9510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Прямоугольник 14"/>
          <p:cNvSpPr/>
          <p:nvPr/>
        </p:nvSpPr>
        <p:spPr>
          <a:xfrm>
            <a:off x="1107583" y="5085183"/>
            <a:ext cx="1664217" cy="2601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03222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Настройка комбинированных списков</a:t>
            </a:r>
            <a:endParaRPr lang="ru-RU" sz="2800" b="1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192523" y="691592"/>
            <a:ext cx="864096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переключение по индексам списка</a:t>
            </a:r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446" y="1340768"/>
            <a:ext cx="8499114" cy="515564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6" name="Рисунок 15"/>
          <p:cNvPicPr>
            <a:picLocks noChangeAspect="1"/>
          </p:cNvPicPr>
          <p:nvPr/>
        </p:nvPicPr>
        <p:blipFill rotWithShape="1">
          <a:blip r:embed="rId3"/>
          <a:srcRect r="57510"/>
          <a:stretch/>
        </p:blipFill>
        <p:spPr>
          <a:xfrm>
            <a:off x="7227625" y="1104427"/>
            <a:ext cx="1808871" cy="157142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17" name="Прямая со стрелкой 16"/>
          <p:cNvCxnSpPr/>
          <p:nvPr/>
        </p:nvCxnSpPr>
        <p:spPr>
          <a:xfrm flipH="1">
            <a:off x="1547664" y="1890141"/>
            <a:ext cx="5833280" cy="31472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 стрелкой 17"/>
          <p:cNvCxnSpPr/>
          <p:nvPr/>
        </p:nvCxnSpPr>
        <p:spPr>
          <a:xfrm flipH="1">
            <a:off x="1547664" y="2060227"/>
            <a:ext cx="5833280" cy="108074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 стрелкой 19"/>
          <p:cNvCxnSpPr/>
          <p:nvPr/>
        </p:nvCxnSpPr>
        <p:spPr>
          <a:xfrm flipH="1">
            <a:off x="1547664" y="2204864"/>
            <a:ext cx="5833280" cy="151216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 стрелкой 21"/>
          <p:cNvCxnSpPr/>
          <p:nvPr/>
        </p:nvCxnSpPr>
        <p:spPr>
          <a:xfrm flipH="1">
            <a:off x="1471005" y="2349501"/>
            <a:ext cx="5909939" cy="230363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4651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Настройка комбинированных списков</a:t>
            </a:r>
            <a:endParaRPr lang="ru-RU" sz="2800" b="1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192523" y="691592"/>
            <a:ext cx="864096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переключение по индексам списка</a:t>
            </a:r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522" y="1315258"/>
            <a:ext cx="4238625" cy="15525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4858" y="1315257"/>
            <a:ext cx="4238625" cy="15525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522" y="3169118"/>
            <a:ext cx="4238625" cy="15525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94858" y="3169118"/>
            <a:ext cx="4238625" cy="15525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93690" y="4931169"/>
            <a:ext cx="4238625" cy="15525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77065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5538</TotalTime>
  <Words>1233</Words>
  <Application>Microsoft Office PowerPoint</Application>
  <PresentationFormat>Экран (4:3)</PresentationFormat>
  <Paragraphs>263</Paragraphs>
  <Slides>91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91</vt:i4>
      </vt:variant>
    </vt:vector>
  </HeadingPairs>
  <TitlesOfParts>
    <vt:vector size="96" baseType="lpstr">
      <vt:lpstr>Arial</vt:lpstr>
      <vt:lpstr>Calibri</vt:lpstr>
      <vt:lpstr>Tahoma</vt:lpstr>
      <vt:lpstr>Times New Roman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Дом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Антон Игоревич Сафронов</dc:creator>
  <cp:lastModifiedBy>Антон Сафронов</cp:lastModifiedBy>
  <cp:revision>497</cp:revision>
  <dcterms:created xsi:type="dcterms:W3CDTF">2016-01-30T16:19:22Z</dcterms:created>
  <dcterms:modified xsi:type="dcterms:W3CDTF">2024-10-27T20:33:56Z</dcterms:modified>
</cp:coreProperties>
</file>